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256" r:id="rId2"/>
    <p:sldId id="259" r:id="rId3"/>
    <p:sldId id="269" r:id="rId4"/>
    <p:sldId id="260" r:id="rId5"/>
    <p:sldId id="261" r:id="rId6"/>
    <p:sldId id="262" r:id="rId7"/>
    <p:sldId id="263" r:id="rId8"/>
    <p:sldId id="264" r:id="rId9"/>
    <p:sldId id="257" r:id="rId10"/>
    <p:sldId id="266" r:id="rId11"/>
    <p:sldId id="267" r:id="rId12"/>
    <p:sldId id="268" r:id="rId13"/>
    <p:sldId id="271" r:id="rId14"/>
    <p:sldId id="272" r:id="rId15"/>
    <p:sldId id="273" r:id="rId16"/>
    <p:sldId id="258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7" r:id="rId30"/>
    <p:sldId id="286" r:id="rId31"/>
    <p:sldId id="288" r:id="rId32"/>
    <p:sldId id="297" r:id="rId33"/>
    <p:sldId id="289" r:id="rId34"/>
    <p:sldId id="290" r:id="rId35"/>
    <p:sldId id="291" r:id="rId36"/>
    <p:sldId id="292" r:id="rId37"/>
    <p:sldId id="293" r:id="rId38"/>
    <p:sldId id="295" r:id="rId39"/>
    <p:sldId id="296" r:id="rId40"/>
    <p:sldId id="294" r:id="rId41"/>
    <p:sldId id="298" r:id="rId42"/>
    <p:sldId id="299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860" y="-5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3" d="100"/>
          <a:sy n="93" d="100"/>
        </p:scale>
        <p:origin x="-732" y="-102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FD2F3C-BE3D-43A3-B48B-A67CE5F24618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776CF-9977-4B5E-B40F-E2B8130B3B7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4AFB62-E883-4FEB-AE39-EFF017CCD05C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1BF622-6FBA-402D-AF58-FA600BD0A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BF622-6FBA-402D-AF58-FA600BD0AECF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Citat</a:t>
            </a:r>
            <a:r>
              <a:rPr lang="en-US" dirty="0" smtClean="0"/>
              <a:t> je u </a:t>
            </a:r>
            <a:r>
              <a:rPr lang="en-US" dirty="0" err="1" smtClean="0"/>
              <a:t>literaturi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BF622-6FBA-402D-AF58-FA600BD0AECF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BF622-6FBA-402D-AF58-FA600BD0AECF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57628"/>
            <a:ext cx="6858000" cy="6858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E0023B5-F605-4322-8A04-AD35F90E6053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895600" y="1139370"/>
            <a:ext cx="5791200" cy="457200"/>
          </a:xfrm>
        </p:spPr>
        <p:txBody>
          <a:bodyPr/>
          <a:lstStyle>
            <a:lvl1pPr algn="r">
              <a:buNone/>
              <a:defRPr sz="24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57628"/>
            <a:ext cx="6858000" cy="6858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E0023B5-F605-4322-8A04-AD35F90E6053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895600" y="1139370"/>
            <a:ext cx="5791200" cy="457200"/>
          </a:xfrm>
        </p:spPr>
        <p:txBody>
          <a:bodyPr/>
          <a:lstStyle>
            <a:lvl1pPr algn="r">
              <a:buNone/>
              <a:defRPr sz="24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E0023B5-F605-4322-8A04-AD35F90E605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E0023B5-F605-4322-8A04-AD35F90E605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noProof="0" dirty="0" smtClean="0"/>
              <a:t>Click to edit Master title style</a:t>
            </a:r>
            <a:endParaRPr lang="sr-Latn-R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/>
          <a:lstStyle/>
          <a:p>
            <a:pPr lvl="0"/>
            <a:r>
              <a:rPr lang="sr-Latn-RS" noProof="0" dirty="0" smtClean="0"/>
              <a:t>Click to edit Master text styles</a:t>
            </a:r>
          </a:p>
          <a:p>
            <a:pPr lvl="1"/>
            <a:r>
              <a:rPr lang="sr-Latn-RS" noProof="0" dirty="0" smtClean="0"/>
              <a:t>Second level</a:t>
            </a:r>
          </a:p>
          <a:p>
            <a:pPr lvl="2"/>
            <a:r>
              <a:rPr lang="sr-Latn-RS" noProof="0" dirty="0" smtClean="0"/>
              <a:t>Third level</a:t>
            </a:r>
          </a:p>
          <a:p>
            <a:pPr lvl="3"/>
            <a:r>
              <a:rPr lang="sr-Latn-RS" noProof="0" dirty="0" smtClean="0"/>
              <a:t>Fourth level</a:t>
            </a:r>
          </a:p>
          <a:p>
            <a:pPr lvl="4"/>
            <a:r>
              <a:rPr lang="sr-Latn-RS" noProof="0" dirty="0" smtClean="0"/>
              <a:t>Fifth level</a:t>
            </a:r>
            <a:endParaRPr lang="sr-Latn-R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188FF-CD1A-4E43-B25A-310A729BB94B}" type="datetimeFigureOut">
              <a:rPr lang="en-US" smtClean="0"/>
              <a:pPr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74673-2B84-45A9-81EA-84C9E70857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MU Bright" pitchFamily="2" charset="0"/>
                <a:ea typeface="CMU Bright" pitchFamily="2" charset="0"/>
                <a:cs typeface="CMU Bright" pitchFamily="2" charset="0"/>
              </a:defRPr>
            </a:lvl1pPr>
          </a:lstStyle>
          <a:p>
            <a:fld id="{FA8188FF-CD1A-4E43-B25A-310A729BB94B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MU Bright" pitchFamily="2" charset="0"/>
                <a:ea typeface="CMU Bright" pitchFamily="2" charset="0"/>
                <a:cs typeface="CMU Bright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MU Bright" pitchFamily="2" charset="0"/>
                <a:ea typeface="CMU Bright" pitchFamily="2" charset="0"/>
                <a:cs typeface="CMU Bright" pitchFamily="2" charset="0"/>
              </a:defRPr>
            </a:lvl1pPr>
          </a:lstStyle>
          <a:p>
            <a:fld id="{C3F74673-2B84-45A9-81EA-84C9E708577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CMU Serif" pitchFamily="2" charset="0"/>
          <a:ea typeface="CMU Serif" pitchFamily="2" charset="0"/>
          <a:cs typeface="CMU Serif" pitchFamily="2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3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vdmaaten.github.io/tsne/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istill.pub/2016/misread-tsne/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vdmaaten.github.io/tsne/" TargetMode="Externa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vdmaaten.github.io/tsne/" TargetMode="Externa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vdmaaten.github.io/tsne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Soft computing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r-Latn-RS" dirty="0" smtClean="0"/>
              <a:t>dr 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Đorđe Obradović</a:t>
            </a:r>
          </a:p>
          <a:p>
            <a:r>
              <a:rPr lang="sr-Latn-RS" dirty="0" smtClean="0"/>
              <a:t>dr</a:t>
            </a: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Vuk Malbaša</a:t>
            </a:r>
            <a:endParaRPr lang="en-U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r>
              <a:rPr lang="en-US" dirty="0" smtClean="0"/>
              <a:t>#3</a:t>
            </a:r>
            <a:endParaRPr lang="sr-Latn-R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66700" y="609600"/>
            <a:ext cx="8610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sr-Latn-RS" sz="2000" dirty="0" smtClean="0">
                <a:solidFill>
                  <a:schemeClr val="tx1">
                    <a:tint val="75000"/>
                  </a:schemeClr>
                </a:solidFill>
                <a:latin typeface="CMU Serif" pitchFamily="2" charset="0"/>
                <a:ea typeface="CMU Serif" pitchFamily="2" charset="0"/>
                <a:cs typeface="CMU Serif" pitchFamily="2" charset="0"/>
              </a:rPr>
              <a:t>Katedra za informatiku, Fakultet tehničkih nauka Novi Sad</a:t>
            </a:r>
            <a:endParaRPr kumimoji="0" lang="sr-Latn-R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752600"/>
          </a:xfrm>
        </p:spPr>
        <p:txBody>
          <a:bodyPr>
            <a:noAutofit/>
          </a:bodyPr>
          <a:lstStyle/>
          <a:p>
            <a:r>
              <a:rPr lang="sr-Latn-RS" sz="2400" dirty="0" smtClean="0"/>
              <a:t>Klasična metrika ili funkcija rastojanja definiše udaljenost između svih objekata iz nekog skupa.</a:t>
            </a:r>
          </a:p>
          <a:p>
            <a:r>
              <a:rPr lang="sr-Latn-RS" sz="2400" dirty="0" smtClean="0"/>
              <a:t>Skup sa mettrikom se zove metrički prostor.</a:t>
            </a:r>
            <a:br>
              <a:rPr lang="sr-Latn-RS" sz="2400" dirty="0" smtClean="0"/>
            </a:br>
            <a:r>
              <a:rPr lang="sr-Latn-RS" sz="2400" dirty="0" smtClean="0"/>
              <a:t>Metrika indukuje topologiju nad skupom.</a:t>
            </a:r>
          </a:p>
          <a:p>
            <a:r>
              <a:rPr lang="sr-Latn-RS" sz="2400" dirty="0" smtClean="0"/>
              <a:t>Metrika definisana nad skupom X mora zadovoljavati sledeće uslove</a:t>
            </a:r>
            <a:r>
              <a:rPr lang="en-US" sz="2400" dirty="0" smtClean="0"/>
              <a:t>:</a:t>
            </a:r>
            <a:endParaRPr lang="en-US" sz="24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2590801" y="3733800"/>
            <a:ext cx="3729038" cy="2971800"/>
            <a:chOff x="1981200" y="3124200"/>
            <a:chExt cx="3495675" cy="2917924"/>
          </a:xfrm>
        </p:grpSpPr>
        <p:pic>
          <p:nvPicPr>
            <p:cNvPr id="5" name="Picture 5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2895600" y="3124200"/>
              <a:ext cx="1562100" cy="323850"/>
            </a:xfrm>
            <a:prstGeom prst="rect">
              <a:avLst/>
            </a:prstGeom>
            <a:noFill/>
          </p:spPr>
        </p:pic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2343150" y="3733800"/>
              <a:ext cx="1343025" cy="323850"/>
            </a:xfrm>
            <a:prstGeom prst="rect">
              <a:avLst/>
            </a:prstGeom>
            <a:noFill/>
          </p:spPr>
        </p:pic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2343150" y="4288466"/>
              <a:ext cx="3076575" cy="323850"/>
            </a:xfrm>
            <a:prstGeom prst="rect">
              <a:avLst/>
            </a:prstGeom>
            <a:noFill/>
          </p:spPr>
        </p:pic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2343150" y="4843132"/>
              <a:ext cx="2076450" cy="323850"/>
            </a:xfrm>
            <a:prstGeom prst="rect">
              <a:avLst/>
            </a:prstGeom>
            <a:noFill/>
          </p:spPr>
        </p:pic>
        <p:pic>
          <p:nvPicPr>
            <p:cNvPr id="10" name="Picture 1"/>
            <p:cNvPicPr>
              <a:picLocks noChangeAspect="1" noChangeArrowheads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2343150" y="5387165"/>
              <a:ext cx="3133725" cy="323850"/>
            </a:xfrm>
            <a:prstGeom prst="rect">
              <a:avLst/>
            </a:prstGeom>
            <a:noFill/>
          </p:spPr>
        </p:pic>
        <p:sp>
          <p:nvSpPr>
            <p:cNvPr id="11" name="TextBox 10"/>
            <p:cNvSpPr txBox="1"/>
            <p:nvPr/>
          </p:nvSpPr>
          <p:spPr>
            <a:xfrm>
              <a:off x="1981200" y="3733800"/>
              <a:ext cx="377026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r-Latn-RS" dirty="0" smtClean="0">
                  <a:latin typeface="CMU Serif" pitchFamily="2" charset="0"/>
                  <a:ea typeface="CMU Serif" pitchFamily="2" charset="0"/>
                  <a:cs typeface="CMU Serif" pitchFamily="2" charset="0"/>
                </a:rPr>
                <a:t>1.</a:t>
              </a:r>
            </a:p>
            <a:p>
              <a:endPara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endParaRPr>
            </a:p>
            <a:p>
              <a:r>
                <a:rPr lang="sr-Latn-RS" dirty="0" smtClean="0">
                  <a:latin typeface="CMU Serif" pitchFamily="2" charset="0"/>
                  <a:ea typeface="CMU Serif" pitchFamily="2" charset="0"/>
                  <a:cs typeface="CMU Serif" pitchFamily="2" charset="0"/>
                </a:rPr>
                <a:t>2.</a:t>
              </a:r>
            </a:p>
            <a:p>
              <a:endPara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endParaRPr>
            </a:p>
            <a:p>
              <a:r>
                <a:rPr lang="sr-Latn-RS" dirty="0" smtClean="0">
                  <a:latin typeface="CMU Serif" pitchFamily="2" charset="0"/>
                  <a:ea typeface="CMU Serif" pitchFamily="2" charset="0"/>
                  <a:cs typeface="CMU Serif" pitchFamily="2" charset="0"/>
                </a:rPr>
                <a:t>3.</a:t>
              </a:r>
            </a:p>
            <a:p>
              <a:endPara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endParaRPr>
            </a:p>
            <a:p>
              <a:r>
                <a:rPr lang="sr-Latn-RS" dirty="0" smtClean="0">
                  <a:latin typeface="CMU Serif" pitchFamily="2" charset="0"/>
                  <a:ea typeface="CMU Serif" pitchFamily="2" charset="0"/>
                  <a:cs typeface="CMU Serif" pitchFamily="2" charset="0"/>
                </a:rPr>
                <a:t>4.</a:t>
              </a:r>
            </a:p>
            <a:p>
              <a:endParaRPr lang="en-US" dirty="0">
                <a:latin typeface="CMU Serif" pitchFamily="2" charset="0"/>
                <a:ea typeface="CMU Serif" pitchFamily="2" charset="0"/>
                <a:cs typeface="CMU Serif" pitchFamily="2" charset="0"/>
              </a:endParaRPr>
            </a:p>
          </p:txBody>
        </p:sp>
      </p:grpSp>
      <p:sp>
        <p:nvSpPr>
          <p:cNvPr id="14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</a:pPr>
            <a:r>
              <a:rPr lang="sr-Latn-RS" sz="4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Metrika – funkcija rastojanja </a:t>
            </a:r>
            <a:endParaRPr kumimoji="0" lang="sr-Latn-R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2400" y="1471136"/>
            <a:ext cx="88745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2400" b="1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između brojeva: </a:t>
            </a:r>
            <a: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Koji tip podataka se koristi da se predstavi</a:t>
            </a:r>
            <a:b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broj, u kom kontekstu se broj koristi, efektivno poređenje.</a:t>
            </a:r>
            <a:endParaRPr lang="sr-Latn-RS" sz="2400" b="1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2400" y="3488204"/>
            <a:ext cx="88665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2400" b="1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između  funkcija:</a:t>
            </a:r>
            <a: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 Da li se preklapaju domeni? Rasponi? Kako</a:t>
            </a:r>
            <a:b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porediti funkcije sa drugačijim brojem parametara?</a:t>
            </a:r>
            <a:endParaRPr lang="sr-Latn-RS" sz="2400" b="1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2400" y="4496738"/>
            <a:ext cx="87831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2400" b="1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između grafova: </a:t>
            </a:r>
            <a: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Kako usupostaviti metrički prostor,</a:t>
            </a:r>
            <a:b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kada fizička udaljenost nije značajna? Koji atributi jesu?</a:t>
            </a:r>
            <a:endParaRPr lang="sr-Latn-RS" sz="240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2401" y="5505271"/>
            <a:ext cx="883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2400" b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između objekata: </a:t>
            </a: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kakvo znanje imamo o objektima? Na koji</a:t>
            </a:r>
            <a:b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sz="2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način definišemo slične? Iste? Da li naša 	metrika  	zadovoljava nejednakost trouglova? Domenski simisao?</a:t>
            </a:r>
            <a:endParaRPr lang="sr-Latn-RS" sz="2400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2400" y="2479670"/>
            <a:ext cx="83744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2400" b="1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između vektora</a:t>
            </a:r>
            <a: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: Serijalizacijom skoro sve podatke možemo</a:t>
            </a:r>
            <a:b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sz="2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	predstaviti u obliku vektora: stringove, slike ili zvuk.</a:t>
            </a:r>
            <a:endParaRPr lang="sr-Latn-RS" sz="240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</a:pPr>
            <a:r>
              <a:rPr lang="sr-Latn-RS" sz="4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Metrika – funkcija rastojanja </a:t>
            </a:r>
            <a:endParaRPr kumimoji="0" lang="sr-Latn-R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Približno poređenje stringova</a:t>
            </a:r>
            <a:endParaRPr lang="sr-Latn-R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sr-Latn-CS" sz="2400" dirty="0" smtClean="0"/>
              <a:t>“</a:t>
            </a:r>
            <a:r>
              <a:rPr lang="sr-Latn-CS" sz="2800" dirty="0" smtClean="0"/>
              <a:t>Metrika” u prostoru gde su elementi stringovi</a:t>
            </a:r>
          </a:p>
          <a:p>
            <a:r>
              <a:rPr lang="sr-Latn-CS" sz="2800" dirty="0" smtClean="0"/>
              <a:t>Korisno kada nam treba </a:t>
            </a:r>
            <a:r>
              <a:rPr lang="sr-Latn-CS" sz="2800" i="1" dirty="0" smtClean="0"/>
              <a:t>soft</a:t>
            </a:r>
            <a:r>
              <a:rPr lang="sr-Latn-CS" sz="2800" dirty="0" smtClean="0"/>
              <a:t> poređenje između stringova</a:t>
            </a:r>
            <a:endParaRPr lang="sr-Latn-CS" sz="2400" dirty="0" smtClean="0"/>
          </a:p>
          <a:p>
            <a:pPr lvl="1"/>
            <a:r>
              <a:rPr lang="sr-Latn-CS" sz="2400" dirty="0" smtClean="0"/>
              <a:t>Rastojanja:</a:t>
            </a:r>
          </a:p>
          <a:p>
            <a:pPr lvl="2"/>
            <a:r>
              <a:rPr lang="sr-Latn-CS" dirty="0" smtClean="0"/>
              <a:t>Hamming</a:t>
            </a:r>
          </a:p>
          <a:p>
            <a:pPr lvl="3"/>
            <a:r>
              <a:rPr lang="sr-Latn-CS" dirty="0" smtClean="0"/>
              <a:t>Broj bitova koji se razlikuju</a:t>
            </a:r>
          </a:p>
          <a:p>
            <a:pPr lvl="2"/>
            <a:r>
              <a:rPr lang="sr-Latn-CS" dirty="0" smtClean="0"/>
              <a:t>Levenshtein </a:t>
            </a:r>
          </a:p>
          <a:p>
            <a:pPr lvl="3"/>
            <a:r>
              <a:rPr lang="sr-Latn-CS" dirty="0" smtClean="0"/>
              <a:t>Broj operacija za transformaciju jednog u drugi</a:t>
            </a:r>
          </a:p>
          <a:p>
            <a:pPr lvl="2"/>
            <a:r>
              <a:rPr lang="sr-Latn-CS" dirty="0" smtClean="0"/>
              <a:t>Needleman–Wunsch algorithm</a:t>
            </a:r>
          </a:p>
          <a:p>
            <a:pPr lvl="3"/>
            <a:r>
              <a:rPr lang="sr-Latn-CS" dirty="0" smtClean="0"/>
              <a:t>Poravnavanje sekvenic proteina ili nukleotida</a:t>
            </a:r>
          </a:p>
          <a:p>
            <a:pPr lvl="2"/>
            <a:r>
              <a:rPr lang="sr-Latn-CS" dirty="0" smtClean="0"/>
              <a:t>Smith–Waterman algorithm</a:t>
            </a:r>
          </a:p>
          <a:p>
            <a:pPr lvl="3"/>
            <a:r>
              <a:rPr lang="sr-Latn-CS" dirty="0" smtClean="0"/>
              <a:t>Otkrivanje zajedničkih podstringova</a:t>
            </a:r>
          </a:p>
          <a:p>
            <a:pPr lvl="2"/>
            <a:r>
              <a:rPr lang="sr-Latn-CS" dirty="0" smtClean="0"/>
              <a:t>Soundex</a:t>
            </a:r>
          </a:p>
          <a:p>
            <a:pPr lvl="3"/>
            <a:r>
              <a:rPr lang="sr-Latn-CS" dirty="0" smtClean="0"/>
              <a:t>Algoritam za indeksiranje imena po izgovoru na engleskom jeziku</a:t>
            </a:r>
          </a:p>
          <a:p>
            <a:pPr lvl="2"/>
            <a:r>
              <a:rPr lang="sr-Latn-CS" dirty="0" smtClean="0"/>
              <a:t>Jaro–Winkler distance</a:t>
            </a:r>
          </a:p>
          <a:p>
            <a:pPr lvl="3"/>
            <a:r>
              <a:rPr lang="sr-Latn-CS" dirty="0" smtClean="0"/>
              <a:t>Algoritam za otkrivanje sličnih duplikata u automatski prikupljenim podacima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eople.rit.edu/rmb5229/320/project3/images/hamming_example_optimize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59204" y="2140860"/>
            <a:ext cx="5181600" cy="2793694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Hamming rastojanje</a:t>
            </a:r>
            <a:endParaRPr lang="sr-Latn-R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/>
          <a:lstStyle/>
          <a:p>
            <a:r>
              <a:rPr lang="sr-Latn-RS" dirty="0" smtClean="0"/>
              <a:t>Broj bitova koji se razlikuju?</a:t>
            </a:r>
          </a:p>
          <a:p>
            <a:r>
              <a:rPr lang="sr-Latn-RS" dirty="0" smtClean="0"/>
              <a:t>Vreme izvršavanja?</a:t>
            </a:r>
            <a:endParaRPr lang="sr-Latn-RS" dirty="0"/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286656" y="5497284"/>
            <a:ext cx="85852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1" i="0" u="none" strike="noStrike" kern="1200" cap="none" spc="0" normalizeH="0" baseline="0" dirty="0" smtClean="0">
                <a:ln>
                  <a:noFill/>
                </a:ln>
                <a:solidFill>
                  <a:srgbClr val="FF77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def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hamming_distance(s1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66CC66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,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s2): </a:t>
            </a:r>
          </a:p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   </a:t>
            </a:r>
            <a:r>
              <a:rPr kumimoji="0" lang="sr-Latn-RS" sz="2000" b="1" i="0" u="none" strike="noStrike" kern="1200" cap="none" spc="0" normalizeH="0" baseline="0" dirty="0" smtClean="0">
                <a:ln>
                  <a:noFill/>
                </a:ln>
                <a:solidFill>
                  <a:srgbClr val="FF77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assert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len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(s1) 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66CC66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==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len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(s2) </a:t>
            </a:r>
          </a:p>
          <a:p>
            <a:pPr marL="0" marR="0" lvl="0" indent="0" algn="l" defTabSz="914400" rtl="0" eaLnBrk="1" fontAlgn="t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   </a:t>
            </a:r>
            <a:r>
              <a:rPr kumimoji="0" lang="sr-Latn-RS" sz="2000" b="1" i="0" u="none" strike="noStrike" kern="1200" cap="none" spc="0" normalizeH="0" baseline="0" dirty="0" smtClean="0">
                <a:ln>
                  <a:noFill/>
                </a:ln>
                <a:solidFill>
                  <a:srgbClr val="FF77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return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sum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(ch1 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66CC66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!=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ch2 </a:t>
            </a:r>
            <a:r>
              <a:rPr kumimoji="0" lang="sr-Latn-RS" sz="2000" b="1" i="0" u="none" strike="noStrike" kern="1200" cap="none" spc="0" normalizeH="0" baseline="0" dirty="0" smtClean="0">
                <a:ln>
                  <a:noFill/>
                </a:ln>
                <a:solidFill>
                  <a:srgbClr val="FF77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for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ch1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66CC66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,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ch2 </a:t>
            </a:r>
            <a:r>
              <a:rPr kumimoji="0" lang="sr-Latn-RS" sz="2000" b="1" i="0" u="none" strike="noStrike" kern="1200" cap="none" spc="0" normalizeH="0" baseline="0" dirty="0" smtClean="0">
                <a:ln>
                  <a:noFill/>
                </a:ln>
                <a:solidFill>
                  <a:srgbClr val="FF77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in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zip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(s1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66CC66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,</a:t>
            </a:r>
            <a:r>
              <a:rPr kumimoji="0" lang="sr-Latn-RS" sz="2000" b="0" i="0" u="none" strike="noStrike" kern="1200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itchFamily="49" charset="0"/>
                <a:ea typeface="CMU Serif" pitchFamily="2" charset="0"/>
                <a:cs typeface="Arial" pitchFamily="34" charset="0"/>
              </a:rPr>
              <a:t> s2))</a:t>
            </a:r>
            <a:r>
              <a:rPr kumimoji="0" lang="sr-Latn-RS" sz="1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CMU Serif" pitchFamily="2" charset="0"/>
                <a:cs typeface="Arial" pitchFamily="34" charset="0"/>
              </a:rPr>
              <a:t> </a:t>
            </a:r>
            <a:endParaRPr kumimoji="0" lang="sr-Latn-RS" sz="20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457200" y="4800600"/>
            <a:ext cx="5791200" cy="457200"/>
          </a:xfrm>
          <a:prstGeom prst="rect">
            <a:avLst/>
          </a:prstGeom>
        </p:spPr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</a:t>
            </a:r>
            <a:r>
              <a:rPr kumimoji="0" lang="sr-Latn-R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ython implementacija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971144"/>
          </a:xfrm>
        </p:spPr>
        <p:txBody>
          <a:bodyPr>
            <a:normAutofit/>
          </a:bodyPr>
          <a:lstStyle/>
          <a:p>
            <a:r>
              <a:rPr lang="sr-Latn-RS" dirty="0" smtClean="0"/>
              <a:t>Mera razlike između dva niza (slova, brojeva ili objekta)</a:t>
            </a:r>
          </a:p>
          <a:p>
            <a:r>
              <a:rPr lang="sr-Latn-RS" dirty="0" smtClean="0"/>
              <a:t>Nema ograničenje da broj elemenata mora biti isti u oba niza</a:t>
            </a:r>
          </a:p>
          <a:p>
            <a:r>
              <a:rPr lang="sr-Latn-RS" dirty="0" smtClean="0"/>
              <a:t>Minimalan broj </a:t>
            </a:r>
            <a:r>
              <a:rPr lang="sr-Latn-RS" i="1" dirty="0" smtClean="0"/>
              <a:t>operacija </a:t>
            </a:r>
            <a:r>
              <a:rPr lang="sr-Latn-RS" dirty="0" smtClean="0"/>
              <a:t>koje treba obaviti da se jedan string transformiše u drugi</a:t>
            </a:r>
          </a:p>
          <a:p>
            <a:r>
              <a:rPr lang="sr-Latn-RS" dirty="0" smtClean="0"/>
              <a:t>Klasična pretraga koju smo radili na ORI</a:t>
            </a:r>
          </a:p>
          <a:p>
            <a:r>
              <a:rPr lang="sr-Latn-RS" dirty="0" smtClean="0"/>
              <a:t>Koristimo dinamičko programiranje da bi svaki medju-rezultat računali samo jednom. Koje je vreme izvršavanja</a:t>
            </a:r>
            <a:r>
              <a:rPr lang="en-US" dirty="0" smtClean="0"/>
              <a:t>?</a:t>
            </a:r>
            <a:endParaRPr lang="sr-Latn-R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sr-Latn-RS" sz="4400" dirty="0" smtClean="0"/>
              <a:t>Levenshtein rastojanje</a:t>
            </a:r>
            <a:endParaRPr lang="sr-Latn-RS" sz="4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8257"/>
            <a:ext cx="8229600" cy="2532744"/>
          </a:xfrm>
        </p:spPr>
        <p:txBody>
          <a:bodyPr>
            <a:noAutofit/>
          </a:bodyPr>
          <a:lstStyle/>
          <a:p>
            <a:r>
              <a:rPr lang="sr-Latn-RS" sz="2400" dirty="0" smtClean="0"/>
              <a:t>Minimalan broj </a:t>
            </a:r>
            <a:r>
              <a:rPr lang="sr-Latn-RS" sz="2400" i="1" dirty="0" smtClean="0"/>
              <a:t>operacija </a:t>
            </a:r>
            <a:r>
              <a:rPr lang="sr-Latn-RS" sz="2400" dirty="0" smtClean="0"/>
              <a:t>kojima treba izmeniti karaktere jednog stringa da bi se transformisao u drugi</a:t>
            </a:r>
          </a:p>
          <a:p>
            <a:pPr lvl="1"/>
            <a:r>
              <a:rPr lang="sr-Latn-RS" dirty="0" smtClean="0"/>
              <a:t>Moguće operacije su: </a:t>
            </a:r>
          </a:p>
          <a:p>
            <a:pPr lvl="2"/>
            <a:r>
              <a:rPr lang="sr-Latn-RS" sz="1800" dirty="0" smtClean="0"/>
              <a:t>dodavanje</a:t>
            </a:r>
          </a:p>
          <a:p>
            <a:pPr lvl="2"/>
            <a:r>
              <a:rPr lang="sr-Latn-RS" sz="1800" dirty="0" smtClean="0"/>
              <a:t>brisanje</a:t>
            </a:r>
          </a:p>
          <a:p>
            <a:pPr lvl="2"/>
            <a:r>
              <a:rPr lang="sr-Latn-RS" sz="1800" dirty="0" smtClean="0"/>
              <a:t>zamena</a:t>
            </a:r>
          </a:p>
          <a:p>
            <a:pPr lvl="2"/>
            <a:endParaRPr lang="sr-Latn-RS" sz="800" dirty="0" smtClean="0"/>
          </a:p>
          <a:p>
            <a:r>
              <a:rPr lang="sr-Latn-RS" sz="2400" dirty="0" smtClean="0"/>
              <a:t>Primer: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1295400" y="4419600"/>
          <a:ext cx="70104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6800"/>
                <a:gridCol w="2336800"/>
                <a:gridCol w="2336800"/>
              </a:tblGrid>
              <a:tr h="711200">
                <a:tc>
                  <a:txBody>
                    <a:bodyPr/>
                    <a:lstStyle/>
                    <a:p>
                      <a:pPr algn="ctr"/>
                      <a:r>
                        <a:rPr lang="sr-Latn-RS" sz="3200" b="0" dirty="0" smtClean="0">
                          <a:solidFill>
                            <a:schemeClr val="tx1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Tehnika </a:t>
                      </a:r>
                      <a:endParaRPr lang="en-US" sz="3200" b="0" dirty="0">
                        <a:solidFill>
                          <a:schemeClr val="tx1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sz="3200" b="1" dirty="0" smtClean="0">
                          <a:solidFill>
                            <a:schemeClr val="tx1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dodavanje</a:t>
                      </a:r>
                      <a:endParaRPr lang="en-US" sz="3200" b="1" dirty="0">
                        <a:solidFill>
                          <a:schemeClr val="tx1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sz="3200" b="0" dirty="0" smtClean="0">
                          <a:solidFill>
                            <a:schemeClr val="tx1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Tehni</a:t>
                      </a:r>
                      <a:r>
                        <a:rPr lang="sr-Latn-RS" sz="3200" b="0" dirty="0" smtClean="0">
                          <a:solidFill>
                            <a:srgbClr val="C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č</a:t>
                      </a:r>
                      <a:r>
                        <a:rPr lang="sr-Latn-RS" sz="3200" b="0" dirty="0" smtClean="0">
                          <a:solidFill>
                            <a:schemeClr val="tx1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ka</a:t>
                      </a:r>
                      <a:endParaRPr lang="en-US" sz="3200" b="0" dirty="0">
                        <a:solidFill>
                          <a:schemeClr val="tx1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>
                    <a:noFill/>
                  </a:tcPr>
                </a:tc>
              </a:tr>
              <a:tr h="711200">
                <a:tc>
                  <a:txBody>
                    <a:bodyPr/>
                    <a:lstStyle/>
                    <a:p>
                      <a:pPr algn="ctr"/>
                      <a:r>
                        <a:rPr lang="sr-Latn-RS" sz="3200" dirty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Tehni</a:t>
                      </a:r>
                      <a:r>
                        <a:rPr lang="sr-Latn-RS" sz="3200" dirty="0" smtClean="0">
                          <a:solidFill>
                            <a:srgbClr val="FF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č</a:t>
                      </a:r>
                      <a:r>
                        <a:rPr lang="sr-Latn-RS" sz="3200" dirty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ka </a:t>
                      </a:r>
                      <a:endParaRPr lang="en-US" sz="3200" dirty="0"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sz="3200" b="1" dirty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brisanje</a:t>
                      </a:r>
                      <a:endParaRPr lang="en-US" sz="3200" b="1" dirty="0"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sz="3200" dirty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Tehnika</a:t>
                      </a:r>
                      <a:endParaRPr lang="en-US" sz="3200" dirty="0"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>
                    <a:noFill/>
                  </a:tcPr>
                </a:tc>
              </a:tr>
              <a:tr h="711200">
                <a:tc>
                  <a:txBody>
                    <a:bodyPr/>
                    <a:lstStyle/>
                    <a:p>
                      <a:pPr algn="ctr"/>
                      <a:r>
                        <a:rPr lang="sr-Latn-RS" sz="3200" dirty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Tehničk</a:t>
                      </a:r>
                      <a:r>
                        <a:rPr lang="sr-Latn-RS" sz="3200" dirty="0" smtClean="0">
                          <a:solidFill>
                            <a:srgbClr val="FF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a</a:t>
                      </a:r>
                      <a:r>
                        <a:rPr lang="sr-Latn-RS" sz="3200" dirty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 </a:t>
                      </a:r>
                      <a:endParaRPr lang="en-US" sz="3200" dirty="0"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sz="3200" b="1" dirty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zamena</a:t>
                      </a:r>
                      <a:endParaRPr lang="en-US" sz="3200" b="1" dirty="0"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sz="3200" dirty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Tehničk</a:t>
                      </a:r>
                      <a:r>
                        <a:rPr lang="sr-Latn-RS" sz="3200" dirty="0" smtClean="0">
                          <a:solidFill>
                            <a:srgbClr val="FF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i</a:t>
                      </a:r>
                      <a:endParaRPr lang="en-US" sz="3200" dirty="0"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sp>
        <p:nvSpPr>
          <p:cNvPr id="16" name="Title 1"/>
          <p:cNvSpPr txBox="1">
            <a:spLocks/>
          </p:cNvSpPr>
          <p:nvPr/>
        </p:nvSpPr>
        <p:spPr>
          <a:xfrm>
            <a:off x="457200" y="274320"/>
            <a:ext cx="822960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Levenshtein rastojanje</a:t>
            </a:r>
            <a:endParaRPr kumimoji="0" lang="sr-Latn-R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6"/>
          <p:cNvGraphicFramePr>
            <a:graphicFrameLocks noGrp="1"/>
          </p:cNvGraphicFramePr>
          <p:nvPr>
            <p:ph idx="1"/>
          </p:nvPr>
        </p:nvGraphicFramePr>
        <p:xfrm>
          <a:off x="381000" y="1676400"/>
          <a:ext cx="8534405" cy="4917271"/>
        </p:xfrm>
        <a:graphic>
          <a:graphicData uri="http://schemas.openxmlformats.org/drawingml/2006/table">
            <a:tbl>
              <a:tblPr/>
              <a:tblGrid>
                <a:gridCol w="775855"/>
                <a:gridCol w="775855"/>
                <a:gridCol w="775855"/>
                <a:gridCol w="775855"/>
                <a:gridCol w="775855"/>
                <a:gridCol w="775855"/>
                <a:gridCol w="775855"/>
                <a:gridCol w="775855"/>
                <a:gridCol w="775855"/>
                <a:gridCol w="775855"/>
                <a:gridCol w="775855"/>
              </a:tblGrid>
              <a:tr h="4809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Z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J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</a:tr>
              <a:tr h="4929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</a:tr>
              <a:tr h="4929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Z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</a:tr>
              <a:tr h="4929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</a:tr>
              <a:tr h="4929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</a:tr>
              <a:tr h="4929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</a:tr>
              <a:tr h="4929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</a:tr>
              <a:tr h="4929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</a:tr>
              <a:tr h="4929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</a:tr>
              <a:tr h="4929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</a:tr>
            </a:tbl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sr-Latn-RS" sz="4400" dirty="0" smtClean="0"/>
              <a:t>Levenshtein rastojanje</a:t>
            </a:r>
            <a:endParaRPr lang="sr-Latn-RS" sz="4400" dirty="0"/>
          </a:p>
        </p:txBody>
      </p:sp>
      <p:sp>
        <p:nvSpPr>
          <p:cNvPr id="8" name="Oval 7"/>
          <p:cNvSpPr/>
          <p:nvPr/>
        </p:nvSpPr>
        <p:spPr>
          <a:xfrm>
            <a:off x="5029200" y="4572000"/>
            <a:ext cx="7620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867400" y="4572000"/>
            <a:ext cx="7620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629400" y="5029200"/>
            <a:ext cx="7620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391400" y="5562600"/>
            <a:ext cx="7620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8077200" y="6019800"/>
            <a:ext cx="7620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17" idx="1"/>
          </p:cNvCxnSpPr>
          <p:nvPr/>
        </p:nvCxnSpPr>
        <p:spPr>
          <a:xfrm flipH="1">
            <a:off x="5562600" y="1099066"/>
            <a:ext cx="1981200" cy="3472934"/>
          </a:xfrm>
          <a:prstGeom prst="straightConnector1">
            <a:avLst/>
          </a:prstGeom>
          <a:ln w="254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543800" y="914400"/>
            <a:ext cx="1192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ubacivanje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20" idx="2"/>
          </p:cNvCxnSpPr>
          <p:nvPr/>
        </p:nvCxnSpPr>
        <p:spPr>
          <a:xfrm flipH="1">
            <a:off x="7848600" y="1588532"/>
            <a:ext cx="125767" cy="3974068"/>
          </a:xfrm>
          <a:prstGeom prst="straightConnector1">
            <a:avLst/>
          </a:prstGeom>
          <a:ln w="254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543800" y="1219200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izmena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Levenshtein rastojanje</a:t>
            </a:r>
            <a:endParaRPr lang="en-U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685800" y="2144021"/>
            <a:ext cx="8153400" cy="34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public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LevenshteinDistance(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string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s, 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string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t)</a:t>
            </a:r>
            <a:endParaRPr kumimoji="0" lang="sr-Latn-R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{</a:t>
            </a:r>
            <a:endParaRPr kumimoji="0" lang="sr-Latn-R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m = s.Length;  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n = t.Length;</a:t>
            </a:r>
            <a:endParaRPr kumimoji="0" lang="sr-Latn-R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[,] d = 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new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[m + 1, n + 1];</a:t>
            </a:r>
            <a:endParaRPr kumimoji="0" lang="sr-Latn-R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for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(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i = 0; i &lt; m + 1; i++)</a:t>
            </a:r>
            <a:endParaRPr kumimoji="0" lang="sr-Latn-R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for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(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j = 0; j &lt; n + 1; j++) d[i, j] = 0;</a:t>
            </a:r>
            <a:endParaRPr kumimoji="0" lang="sr-Latn-R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for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(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i = 1; i &lt;= m; i++)</a:t>
            </a:r>
            <a:endParaRPr kumimoji="0" lang="sr-Latn-R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sr-Latn-RS" sz="2000" dirty="0" smtClean="0">
                <a:latin typeface="Consolas" pitchFamily="49" charset="0"/>
                <a:ea typeface="Calibri" pitchFamily="34" charset="0"/>
                <a:cs typeface="Consolas" pitchFamily="49" charset="0"/>
              </a:rPr>
              <a:t>        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d[i, 0] = i;</a:t>
            </a:r>
            <a:endParaRPr kumimoji="0" lang="sr-Latn-R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for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(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j = 1; j &lt; n + 1; j++)</a:t>
            </a:r>
            <a:endParaRPr kumimoji="0" lang="sr-Latn-R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d[0, j] = j;</a:t>
            </a:r>
            <a:endParaRPr kumimoji="0" lang="sr-Latn-R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sz="20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</a:t>
            </a:r>
          </a:p>
        </p:txBody>
      </p:sp>
      <p:sp>
        <p:nvSpPr>
          <p:cNvPr id="7" name="Oval 6"/>
          <p:cNvSpPr/>
          <p:nvPr/>
        </p:nvSpPr>
        <p:spPr>
          <a:xfrm>
            <a:off x="1219200" y="2590800"/>
            <a:ext cx="5334000" cy="29718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096000" y="4953000"/>
            <a:ext cx="457200" cy="4572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53200" y="5410200"/>
            <a:ext cx="24333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Inicijalizacija matrice d</a:t>
            </a:r>
          </a:p>
          <a:p>
            <a:r>
              <a:rPr lang="sr-Latn-RS" dirty="0" smtClean="0"/>
              <a:t>Ovo su trivijalna rešenja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"/>
          <p:cNvSpPr>
            <a:spLocks noChangeArrowheads="1"/>
          </p:cNvSpPr>
          <p:nvPr/>
        </p:nvSpPr>
        <p:spPr bwMode="auto">
          <a:xfrm>
            <a:off x="0" y="1371600"/>
            <a:ext cx="8839200" cy="5355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for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(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j = 1; j &lt;= n; j++)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{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for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(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i = 1; i &lt;= m; i++)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{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if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(s[i - 1] == t[j - 1])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{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    d[i, j] = d[i - 1, j - 1];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}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else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{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    d[i, j] =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Math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.Min(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Math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.Min(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sr-Latn-RS" dirty="0" smtClean="0">
                <a:latin typeface="Consolas" pitchFamily="49" charset="0"/>
                <a:ea typeface="Calibri" pitchFamily="34" charset="0"/>
                <a:cs typeface="Consolas" pitchFamily="49" charset="0"/>
              </a:rPr>
              <a:t>                                   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d[i - 1, j] + 1,      </a:t>
            </a:r>
            <a:r>
              <a:rPr lang="sr-Latn-RS" b="1" dirty="0" smtClean="0">
                <a:solidFill>
                  <a:srgbClr val="006600"/>
                </a:solidFill>
                <a:latin typeface="Consolas" pitchFamily="49" charset="0"/>
                <a:ea typeface="Calibri" pitchFamily="34" charset="0"/>
                <a:cs typeface="Consolas" pitchFamily="49" charset="0"/>
              </a:rPr>
              <a:t>//BRISANJE</a:t>
            </a:r>
            <a:endParaRPr kumimoji="0" lang="sr-Latn-RS" b="1" i="0" u="none" strike="noStrike" cap="none" normalizeH="0" baseline="0" dirty="0" smtClean="0">
              <a:ln>
                <a:noFill/>
              </a:ln>
              <a:solidFill>
                <a:srgbClr val="006600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                        d[i, j - 1] + 1),     </a:t>
            </a:r>
            <a:r>
              <a:rPr kumimoji="0" lang="sr-Latn-RS" b="1" i="0" u="none" strike="noStrike" cap="none" normalizeH="0" baseline="0" dirty="0" smtClean="0">
                <a:ln>
                  <a:noFill/>
                </a:ln>
                <a:solidFill>
                  <a:srgbClr val="006600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//DODAVANJE</a:t>
            </a:r>
            <a:endParaRPr kumimoji="0" lang="sr-Latn-RS" b="1" i="0" u="none" strike="noStrike" cap="none" normalizeH="0" baseline="0" dirty="0" smtClean="0">
              <a:ln>
                <a:noFill/>
              </a:ln>
              <a:solidFill>
                <a:srgbClr val="006600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                        d[i - 1, j - 1] + 1); </a:t>
            </a:r>
            <a:r>
              <a:rPr kumimoji="0" lang="sr-Latn-RS" b="1" i="0" u="none" strike="noStrike" cap="none" normalizeH="0" baseline="0" dirty="0" smtClean="0">
                <a:ln>
                  <a:noFill/>
                </a:ln>
                <a:solidFill>
                  <a:srgbClr val="006600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//ZAMENA</a:t>
            </a:r>
            <a:endParaRPr kumimoji="0" lang="sr-Latn-RS" b="1" i="0" u="none" strike="noStrike" cap="none" normalizeH="0" baseline="0" dirty="0" smtClean="0">
              <a:ln>
                <a:noFill/>
              </a:ln>
              <a:solidFill>
                <a:srgbClr val="006600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}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}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}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return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d[m, n];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}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Levenshtein rastojanje</a:t>
            </a:r>
            <a:endParaRPr lang="en-U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1364188"/>
            <a:ext cx="8839200" cy="5355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for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(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j = 1; j &lt;= n; j++)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{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for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(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int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i = 1; i &lt;= m; i++)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{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if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(s[i - 1] == t[j - 1])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{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    d[i, j] = d[i - 1, j - 1];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}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else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{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    d[i, j] =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Math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.Min(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2B91A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Math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.Min(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sr-Latn-RS" dirty="0" smtClean="0">
                <a:latin typeface="Consolas" pitchFamily="49" charset="0"/>
                <a:ea typeface="Calibri" pitchFamily="34" charset="0"/>
                <a:cs typeface="Consolas" pitchFamily="49" charset="0"/>
              </a:rPr>
              <a:t>                                   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d[i - 1, j] + 1,      </a:t>
            </a:r>
            <a:r>
              <a:rPr lang="sr-Latn-RS" b="1" dirty="0" smtClean="0">
                <a:solidFill>
                  <a:srgbClr val="006600"/>
                </a:solidFill>
                <a:latin typeface="Consolas" pitchFamily="49" charset="0"/>
                <a:ea typeface="Calibri" pitchFamily="34" charset="0"/>
                <a:cs typeface="Consolas" pitchFamily="49" charset="0"/>
              </a:rPr>
              <a:t>//BRISANJE</a:t>
            </a:r>
            <a:endParaRPr kumimoji="0" lang="sr-Latn-RS" b="1" i="0" u="none" strike="noStrike" cap="none" normalizeH="0" baseline="0" dirty="0" smtClean="0">
              <a:ln>
                <a:noFill/>
              </a:ln>
              <a:solidFill>
                <a:srgbClr val="006600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                        d[i, j - 1] + 1),     </a:t>
            </a:r>
            <a:r>
              <a:rPr kumimoji="0" lang="sr-Latn-RS" b="1" i="0" u="none" strike="noStrike" cap="none" normalizeH="0" baseline="0" dirty="0" smtClean="0">
                <a:ln>
                  <a:noFill/>
                </a:ln>
                <a:solidFill>
                  <a:srgbClr val="006600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//DODAVANJE</a:t>
            </a:r>
            <a:endParaRPr kumimoji="0" lang="sr-Latn-RS" b="1" i="0" u="none" strike="noStrike" cap="none" normalizeH="0" baseline="0" dirty="0" smtClean="0">
              <a:ln>
                <a:noFill/>
              </a:ln>
              <a:solidFill>
                <a:srgbClr val="006600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                        d[i - 1, j - 1] + 1); </a:t>
            </a:r>
            <a:r>
              <a:rPr kumimoji="0" lang="sr-Latn-RS" b="1" i="0" u="none" strike="noStrike" cap="none" normalizeH="0" baseline="0" dirty="0" smtClean="0">
                <a:ln>
                  <a:noFill/>
                </a:ln>
                <a:solidFill>
                  <a:srgbClr val="006600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//ZAMENA</a:t>
            </a:r>
            <a:endParaRPr kumimoji="0" lang="sr-Latn-RS" b="1" i="0" u="none" strike="noStrike" cap="none" normalizeH="0" baseline="0" dirty="0" smtClean="0">
              <a:ln>
                <a:noFill/>
              </a:ln>
              <a:solidFill>
                <a:srgbClr val="006600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    }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    }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}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   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return</a:t>
            </a: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 d[m, n];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itchFamily="49" charset="0"/>
                <a:ea typeface="Calibri" pitchFamily="34" charset="0"/>
                <a:cs typeface="Consolas" pitchFamily="49" charset="0"/>
              </a:rPr>
              <a:t>}</a:t>
            </a:r>
            <a:endParaRPr kumimoji="0" lang="sr-Latn-R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onsolas" pitchFamily="49" charset="0"/>
              <a:cs typeface="Arial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1905000" y="2895600"/>
            <a:ext cx="4038600" cy="6858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5105400" y="2438400"/>
            <a:ext cx="762000" cy="2286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1066800" y="2362200"/>
            <a:ext cx="4038600" cy="6858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5943600" y="3048000"/>
            <a:ext cx="762000" cy="2286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6096000" y="4191000"/>
            <a:ext cx="1066800" cy="1371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6934200" y="5410200"/>
            <a:ext cx="609600" cy="4572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4419600" y="4191000"/>
            <a:ext cx="1600200" cy="13716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>
            <a:endCxn id="19" idx="3"/>
          </p:cNvCxnSpPr>
          <p:nvPr/>
        </p:nvCxnSpPr>
        <p:spPr>
          <a:xfrm flipV="1">
            <a:off x="3962400" y="5361734"/>
            <a:ext cx="691544" cy="277066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28800" y="5638800"/>
            <a:ext cx="4334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Deo rezultata je prethodno izračunat u d</a:t>
            </a:r>
            <a:endParaRPr lang="sr-Latn-R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228600" y="1295400"/>
            <a:ext cx="4038600" cy="106680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4267200" y="1600200"/>
            <a:ext cx="762000" cy="2286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793165" y="2201985"/>
            <a:ext cx="33121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Ako je isti karakter, onda cena</a:t>
            </a:r>
            <a:b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ostaje ista, i krećemo se </a:t>
            </a:r>
            <a:b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</a:br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dijagonalno na dole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58000" y="5867400"/>
            <a:ext cx="20265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Cena operacij</a:t>
            </a: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a</a:t>
            </a:r>
            <a:endParaRPr lang="sr-Latn-R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algn="ctr"/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Može biti različita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029200" y="1143000"/>
            <a:ext cx="30428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Vreme izvršavanja</a:t>
            </a:r>
            <a:r>
              <a:rPr lang="en-U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? O(n*m)</a:t>
            </a:r>
            <a:endParaRPr lang="en-U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Levenshtein rastojanje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658257"/>
            <a:ext cx="8229600" cy="3828143"/>
          </a:xfrm>
        </p:spPr>
        <p:txBody>
          <a:bodyPr>
            <a:noAutofit/>
          </a:bodyPr>
          <a:lstStyle/>
          <a:p>
            <a:pPr>
              <a:spcBef>
                <a:spcPts val="400"/>
              </a:spcBef>
            </a:pPr>
            <a:r>
              <a:rPr lang="sr-Latn-RS" sz="2800" dirty="0" smtClean="0"/>
              <a:t>Cena operacije može da zavisi od raznih svojstava stringova koji se porede na osnovu prethodnog znanja o problemu i podacima koje treba obraditi</a:t>
            </a:r>
          </a:p>
          <a:p>
            <a:pPr lvl="1">
              <a:spcBef>
                <a:spcPts val="400"/>
              </a:spcBef>
            </a:pPr>
            <a:r>
              <a:rPr lang="sr-Latn-RS" sz="2400" dirty="0" smtClean="0"/>
              <a:t>Dodavanje samoglasnika 0.5</a:t>
            </a:r>
          </a:p>
          <a:p>
            <a:pPr lvl="1">
              <a:spcBef>
                <a:spcPts val="400"/>
              </a:spcBef>
            </a:pPr>
            <a:r>
              <a:rPr lang="sr-Latn-RS" sz="2400" dirty="0" smtClean="0"/>
              <a:t>Dodavanje suglasnika 1</a:t>
            </a:r>
          </a:p>
          <a:p>
            <a:pPr lvl="1">
              <a:spcBef>
                <a:spcPts val="400"/>
              </a:spcBef>
            </a:pPr>
            <a:r>
              <a:rPr lang="sr-Latn-RS" sz="2400" dirty="0" smtClean="0"/>
              <a:t>Zamena</a:t>
            </a:r>
            <a:r>
              <a:rPr lang="sr-Cyrl-RS" sz="2400" dirty="0" smtClean="0"/>
              <a:t> </a:t>
            </a:r>
            <a:r>
              <a:rPr lang="sr-Latn-RS" sz="2400" dirty="0" smtClean="0"/>
              <a:t>č u c 0.2</a:t>
            </a:r>
          </a:p>
          <a:p>
            <a:pPr lvl="1">
              <a:spcBef>
                <a:spcPts val="400"/>
              </a:spcBef>
            </a:pPr>
            <a:r>
              <a:rPr lang="sr-Latn-RS" sz="2400" dirty="0" smtClean="0"/>
              <a:t>Zamena klova k i r 1</a:t>
            </a:r>
          </a:p>
          <a:p>
            <a:pPr>
              <a:spcBef>
                <a:spcPts val="400"/>
              </a:spcBef>
            </a:pPr>
            <a:r>
              <a:rPr lang="sr-Latn-RS" dirty="0" smtClean="0"/>
              <a:t>Za specifične domene su korisne i druge operacije kao što je transpozicija  </a:t>
            </a:r>
          </a:p>
          <a:p>
            <a:pPr>
              <a:spcBef>
                <a:spcPts val="400"/>
              </a:spcBef>
              <a:buNone/>
            </a:pPr>
            <a:r>
              <a:rPr lang="sr-Latn-RS" dirty="0" smtClean="0"/>
              <a:t>		</a:t>
            </a:r>
            <a:r>
              <a:rPr lang="en-US" dirty="0" smtClean="0"/>
              <a:t>         </a:t>
            </a:r>
            <a:r>
              <a:rPr lang="sr-Latn-RS" dirty="0" smtClean="0"/>
              <a:t>AC </a:t>
            </a:r>
            <a:r>
              <a:rPr lang="en-US" dirty="0" smtClean="0">
                <a:sym typeface="Wingdings" pitchFamily="2" charset="2"/>
              </a:rPr>
              <a:t>&lt;---&gt;</a:t>
            </a:r>
            <a:r>
              <a:rPr lang="sr-Latn-RS" dirty="0" smtClean="0"/>
              <a:t>CA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Rastojanje – sličnost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smtClean="0"/>
              <a:t>Mašina za sortiranje voća</a:t>
            </a:r>
          </a:p>
          <a:p>
            <a:endParaRPr lang="sr-Latn-RS" dirty="0" smtClean="0"/>
          </a:p>
          <a:p>
            <a:endParaRPr lang="sr-Latn-RS" dirty="0" smtClean="0"/>
          </a:p>
          <a:p>
            <a:endParaRPr lang="sr-Latn-RS" dirty="0" smtClean="0"/>
          </a:p>
          <a:p>
            <a:endParaRPr lang="sr-Latn-RS" dirty="0" smtClean="0"/>
          </a:p>
          <a:p>
            <a:r>
              <a:rPr lang="sr-Latn-RS" dirty="0" smtClean="0"/>
              <a:t>Posle ovog procesa, u svakoj kofi se nalazi voće slične veličine.</a:t>
            </a:r>
          </a:p>
          <a:p>
            <a:r>
              <a:rPr lang="sr-Latn-RS" dirty="0" smtClean="0"/>
              <a:t>Sličnost je definisana preko veličine.</a:t>
            </a:r>
            <a:endParaRPr lang="en-US" dirty="0"/>
          </a:p>
        </p:txBody>
      </p:sp>
      <p:pic>
        <p:nvPicPr>
          <p:cNvPr id="1026" name="Picture 2" descr="http://ucce.ucdavis.edu/files/repository/calag/fig5406p6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0" y="2466975"/>
            <a:ext cx="5048250" cy="18097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Levenshtein rastojanje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457200" y="1658257"/>
            <a:ext cx="8229600" cy="3828143"/>
          </a:xfrm>
        </p:spPr>
        <p:txBody>
          <a:bodyPr>
            <a:noAutofit/>
          </a:bodyPr>
          <a:lstStyle/>
          <a:p>
            <a:r>
              <a:rPr lang="sr-Latn-CS" sz="2800" dirty="0" smtClean="0"/>
              <a:t>Na koji način treba vrednovati operacije? </a:t>
            </a:r>
          </a:p>
          <a:p>
            <a:r>
              <a:rPr lang="sr-Latn-CS" sz="2800" dirty="0" smtClean="0"/>
              <a:t>Da li je moguće statistički utvriditi najbolje efektivne cene za neki skup problema?</a:t>
            </a:r>
          </a:p>
          <a:p>
            <a:r>
              <a:rPr lang="sr-Latn-CS" sz="2800" i="1" dirty="0" smtClean="0"/>
              <a:t>No free lunch</a:t>
            </a:r>
            <a:r>
              <a:rPr lang="sr-Latn-CS" sz="2800" dirty="0" smtClean="0"/>
              <a:t> teorema</a:t>
            </a:r>
          </a:p>
          <a:p>
            <a:pPr lvl="1"/>
            <a:r>
              <a:rPr lang="sr-Latn-CS" dirty="0" smtClean="0"/>
              <a:t>Ako je algoritam posebno pogodan za jednu klasu problema onda je ekvivalentno nepogodan za neku drugu klasu problema.</a:t>
            </a:r>
            <a:endParaRPr lang="en-US" dirty="0" smtClean="0"/>
          </a:p>
          <a:p>
            <a:pPr lvl="1"/>
            <a:r>
              <a:rPr lang="sr-Latn-RS" dirty="0" smtClean="0"/>
              <a:t>Što više pilagođavamo algoritam nekom specifičnom skupu podataka, to on postaje manje prilagođen nekom drugom skupu.</a:t>
            </a:r>
            <a:endParaRPr lang="sr-Latn-C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sr-Latn-RS" dirty="0" smtClean="0">
                <a:latin typeface="+mj-lt"/>
              </a:rPr>
              <a:t>    </a:t>
            </a:r>
            <a:endParaRPr lang="en-US" dirty="0">
              <a:latin typeface="+mj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46279" y="1383405"/>
            <a:ext cx="6858000" cy="457200"/>
          </a:xfrm>
        </p:spPr>
        <p:txBody>
          <a:bodyPr>
            <a:normAutofit fontScale="77500" lnSpcReduction="20000"/>
          </a:bodyPr>
          <a:lstStyle/>
          <a:p>
            <a:r>
              <a:rPr lang="sr-Latn-CS" dirty="0" smtClean="0"/>
              <a:t>Problem: Traženje duplikata u registru ulica</a:t>
            </a:r>
            <a:endParaRPr lang="sr-Latn-C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28600" y="2133600"/>
          <a:ext cx="1612900" cy="3293745"/>
        </p:xfrm>
        <a:graphic>
          <a:graphicData uri="http://schemas.openxmlformats.org/drawingml/2006/table">
            <a:tbl>
              <a:tblPr/>
              <a:tblGrid>
                <a:gridCol w="1612900"/>
              </a:tblGrid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 oktobra</a:t>
                      </a:r>
                      <a:endParaRPr lang="sr-Latn-CS" sz="16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 oktobar</a:t>
                      </a:r>
                      <a:endParaRPr lang="sr-Latn-CS" sz="16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 Oktobar</a:t>
                      </a:r>
                      <a:endParaRPr lang="sr-Latn-CS" sz="16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 oktobar</a:t>
                      </a:r>
                      <a:endParaRPr lang="sr-Latn-CS" sz="16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 oktobar</a:t>
                      </a:r>
                      <a:endParaRPr lang="sr-Latn-CS" sz="16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 Oktobara</a:t>
                      </a:r>
                      <a:endParaRPr lang="sr-Latn-CS" sz="16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 OKTOBRA</a:t>
                      </a:r>
                      <a:endParaRPr lang="sr-Latn-CS" sz="16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 oktobra</a:t>
                      </a:r>
                      <a:endParaRPr lang="sr-Latn-CS" sz="16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 Oktobra</a:t>
                      </a:r>
                      <a:endParaRPr lang="sr-Latn-CS" sz="16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 OKTOBRA</a:t>
                      </a:r>
                      <a:endParaRPr lang="sr-Latn-CS" sz="16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 Oktobra</a:t>
                      </a:r>
                      <a:endParaRPr lang="sr-Latn-CS" sz="16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2.Oktobra</a:t>
                      </a:r>
                      <a:endParaRPr lang="sr-Latn-CS" sz="16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6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2.Oktobra</a:t>
                      </a:r>
                      <a:endParaRPr lang="sr-Latn-CS" sz="16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52400" y="1752600"/>
            <a:ext cx="2302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>
                <a:latin typeface="+mj-lt"/>
                <a:ea typeface="CMU Serif" pitchFamily="2" charset="0"/>
                <a:cs typeface="CMU Serif" pitchFamily="2" charset="0"/>
              </a:rPr>
              <a:t>Ulice u istom šifarniku </a:t>
            </a:r>
            <a:endParaRPr lang="en-US" dirty="0">
              <a:latin typeface="+mj-lt"/>
              <a:ea typeface="CMU Serif" pitchFamily="2" charset="0"/>
              <a:cs typeface="CMU Serif" pitchFamily="2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1828800" y="2314575"/>
          <a:ext cx="1612900" cy="4162425"/>
        </p:xfrm>
        <a:graphic>
          <a:graphicData uri="http://schemas.openxmlformats.org/drawingml/2006/table">
            <a:tbl>
              <a:tblPr/>
              <a:tblGrid>
                <a:gridCol w="1612900"/>
              </a:tblGrid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 MLADENA STOJANOVIĆA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BRANKA MANOJLOVIĆA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FF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Đorđa Joanovića</a:t>
                      </a:r>
                      <a:endParaRPr lang="sr-Latn-CS" sz="1000" b="0" i="0" u="none" strike="noStrike" noProof="0">
                        <a:solidFill>
                          <a:srgbClr val="FF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FF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ĐORĐA JOANOVIĆA</a:t>
                      </a:r>
                      <a:endParaRPr lang="sr-Latn-CS" sz="1000" b="0" i="0" u="none" strike="noStrike" noProof="0">
                        <a:solidFill>
                          <a:srgbClr val="FF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FF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Đorđa Jovanovića</a:t>
                      </a:r>
                      <a:endParaRPr lang="sr-Latn-CS" sz="1000" b="0" i="0" u="none" strike="noStrike" noProof="0">
                        <a:solidFill>
                          <a:srgbClr val="FF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ĐORĐA LAZIĆA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IVANA RIBARA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JANKA BULJIKA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Janka Gombara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Jovana Cvijića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Kasapinovića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Laze Kostića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Luke Mardešića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Mijatovića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MLADENA STOJANOVIĆA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Mladena Stojanovića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Ribara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Ribara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SVETISLAVA KASAPINOVIĆA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Svetislava Kasapinovića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DR SVETISLAVA KASAPINOVIĆA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3429000" y="3962400"/>
          <a:ext cx="1612900" cy="2266950"/>
        </p:xfrm>
        <a:graphic>
          <a:graphicData uri="http://schemas.openxmlformats.org/drawingml/2006/table">
            <a:tbl>
              <a:tblPr/>
              <a:tblGrid>
                <a:gridCol w="1612900"/>
              </a:tblGrid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RAJKOVIĆA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2875">
                <a:tc>
                  <a:txBody>
                    <a:bodyPr/>
                    <a:lstStyle/>
                    <a:p>
                      <a:pPr algn="l" fontAlgn="b"/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Rajkovića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vi-VN" sz="1000" b="0" i="0" u="none" strike="noStrike" dirty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Rajkovića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rajkovića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Rajkovića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Serevickog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SERVICKOG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Servickog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Servickog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VOJNOVIĆA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Vojnovića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vi-VN" sz="1000" b="0" i="0" u="none" strike="noStrike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Vojnovića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</a:t>
                      </a:r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VOJ</a:t>
                      </a:r>
                      <a:r>
                        <a:rPr lang="sr-Latn-RS" sz="1000" b="0" i="0" u="none" strike="noStrike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I</a:t>
                      </a:r>
                      <a:r>
                        <a:rPr lang="en-US" sz="1000" b="0" i="0" u="none" strike="noStrike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NOVIĆA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ĐORĐA VOJNOVIĆA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4800600" y="1981200"/>
          <a:ext cx="1612900" cy="1781175"/>
        </p:xfrm>
        <a:graphic>
          <a:graphicData uri="http://schemas.openxmlformats.org/drawingml/2006/table">
            <a:tbl>
              <a:tblPr/>
              <a:tblGrid>
                <a:gridCol w="1612900"/>
              </a:tblGrid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Frano Supilo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Franja Kluza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Franje Kluza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Franje Stefanovića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Franje Stefanovića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Franje Štefanović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Franje Štefanovića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Franje Štefanovića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Franje Štefanovića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Franje Štefanovića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FRANJE ŠTEFANOVIĆA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5410200" y="3962400"/>
          <a:ext cx="1612900" cy="2581275"/>
        </p:xfrm>
        <a:graphic>
          <a:graphicData uri="http://schemas.openxmlformats.org/drawingml/2006/table">
            <a:tbl>
              <a:tblPr/>
              <a:tblGrid>
                <a:gridCol w="1612900"/>
              </a:tblGrid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GENERALA DRAPŠINA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Generala Drapšina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Generala Emanuela Arsenijevića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Generala Petra Drapšina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Generala Šefanika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Generala Vasića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Generala Vasića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Generala Vasića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Georgi   Dimitrova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GEORGI DIMITROVA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Georgi Dimitrova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Georgi Dimitrova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Georgi Dimitrova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GEORGI DIMITROVA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Georgi Dimitrova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6858000" y="1828800"/>
          <a:ext cx="1612900" cy="3076575"/>
        </p:xfrm>
        <a:graphic>
          <a:graphicData uri="http://schemas.openxmlformats.org/drawingml/2006/table">
            <a:tbl>
              <a:tblPr/>
              <a:tblGrid>
                <a:gridCol w="1612900"/>
              </a:tblGrid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Stanka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Stanka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Stanka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Veljka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Veljkov venac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Veljkova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Veljkova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Veljkova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Veljkova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VELJKOVA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Veljkova</a:t>
                      </a:r>
                      <a:endParaRPr lang="sr-Latn-CS" sz="1000" b="0" i="0" u="none" strike="noStrike" noProof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sr-Latn-CS" sz="1000" b="0" i="0" u="none" strike="noStrike" noProof="0" dirty="0" smtClean="0">
                          <a:solidFill>
                            <a:srgbClr val="000000"/>
                          </a:solidFill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Hajduk Veljkova</a:t>
                      </a:r>
                      <a:endParaRPr lang="sr-Latn-CS" sz="1000" b="0" i="0" u="none" strike="noStrike" noProof="0" dirty="0">
                        <a:solidFill>
                          <a:srgbClr val="000000"/>
                        </a:solidFill>
                        <a:latin typeface="CMU Serif" pitchFamily="2" charset="0"/>
                        <a:ea typeface="CMU Serif" pitchFamily="2" charset="0"/>
                        <a:cs typeface="CMU Serif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1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C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Primena rastojanja</a:t>
            </a:r>
            <a:r>
              <a:rPr kumimoji="0" lang="sr-Latn-C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između stringo</a:t>
            </a:r>
            <a:r>
              <a:rPr lang="sr-Latn-CS" sz="4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va</a:t>
            </a:r>
            <a:endParaRPr kumimoji="0" lang="sr-Latn-C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Protein alignment</a:t>
            </a:r>
          </a:p>
          <a:p>
            <a:pPr lvl="1"/>
            <a:r>
              <a:rPr lang="sr-Latn-RS" dirty="0" smtClean="0"/>
              <a:t>Primarna struktura se sastoji od mara iz ograničene azbuke (A)denin, (C)itozin, (G)uanin, (T)imin</a:t>
            </a:r>
          </a:p>
          <a:p>
            <a:pPr lvl="1"/>
            <a:r>
              <a:rPr lang="sr-Latn-RS" dirty="0" smtClean="0"/>
              <a:t>Primarna struktura indukuje funkciju zato što diktira oblik proteina</a:t>
            </a:r>
          </a:p>
          <a:p>
            <a:pPr lvl="1"/>
            <a:r>
              <a:rPr lang="sr-Latn-RS" dirty="0" smtClean="0"/>
              <a:t>Ako pronađemo delove primarne strukture proteina koji se preklapaju onda su to dobri kandidati za funkcionalno preklapanje</a:t>
            </a:r>
          </a:p>
          <a:p>
            <a:pPr lvl="1"/>
            <a:r>
              <a:rPr lang="sr-Latn-RS" dirty="0" smtClean="0"/>
              <a:t>Ponekad je cilj da se pronađu sekvence koje se </a:t>
            </a:r>
            <a:r>
              <a:rPr lang="sr-Latn-RS" i="1" dirty="0" smtClean="0"/>
              <a:t>ne</a:t>
            </a:r>
            <a:r>
              <a:rPr lang="sr-Latn-RS" dirty="0" smtClean="0"/>
              <a:t> preklapaju u istraživanju poremećaja i bolesti</a:t>
            </a:r>
          </a:p>
          <a:p>
            <a:pPr lvl="1"/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Primene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CS" dirty="0" smtClean="0"/>
              <a:t>Kao definisati metriku u nekom prostoru? </a:t>
            </a:r>
          </a:p>
          <a:p>
            <a:pPr lvl="1"/>
            <a:r>
              <a:rPr lang="sr-Latn-CS" dirty="0" smtClean="0"/>
              <a:t>Kod poređenja vektora da li je važnija amplituda ili ugao? </a:t>
            </a:r>
            <a:r>
              <a:rPr lang="sr-Latn-CS" i="1" dirty="0" smtClean="0"/>
              <a:t>Consine similarity </a:t>
            </a:r>
            <a:r>
              <a:rPr lang="sr-Latn-CS" dirty="0" smtClean="0"/>
              <a:t>za text mining gde pojmovi mogu imati drugačiju magnitudu popularnosti ali slično značenje. Videti </a:t>
            </a:r>
            <a:r>
              <a:rPr lang="sr-Latn-CS" i="1" dirty="0" smtClean="0"/>
              <a:t>Pearson koeficijent korelacije</a:t>
            </a:r>
            <a:r>
              <a:rPr lang="sr-Latn-CS" dirty="0" smtClean="0"/>
              <a:t>.</a:t>
            </a:r>
          </a:p>
          <a:p>
            <a:pPr lvl="1"/>
            <a:r>
              <a:rPr lang="sr-Latn-CS" dirty="0" smtClean="0"/>
              <a:t>Da li se rastojanje između niza slova može koristiti kao mera sličnosti ako znamo da je važna osobina slična zvučnost izgovora na specifičnom jeziku?</a:t>
            </a:r>
          </a:p>
          <a:p>
            <a:pPr lvl="1"/>
            <a:r>
              <a:rPr lang="sr-Latn-CS" dirty="0" smtClean="0"/>
              <a:t>Da li je moguće i na koji način preslikati diskrente reči u neki kontinualni prostor gde metrike imaju semantički značaj!  Videti </a:t>
            </a:r>
            <a:r>
              <a:rPr lang="sr-Latn-CS" i="1" dirty="0" smtClean="0"/>
              <a:t>word2vec</a:t>
            </a:r>
            <a:r>
              <a:rPr lang="sr-Latn-CS" dirty="0" smtClean="0"/>
              <a:t>.</a:t>
            </a:r>
            <a:endParaRPr lang="sr-Latn-C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Otvorena</a:t>
            </a:r>
            <a:r>
              <a:rPr kumimoji="0" lang="sr-Latn-R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pitanja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58257"/>
            <a:ext cx="8229600" cy="1694544"/>
          </a:xfrm>
        </p:spPr>
        <p:txBody>
          <a:bodyPr>
            <a:normAutofit fontScale="92500"/>
          </a:bodyPr>
          <a:lstStyle/>
          <a:p>
            <a:r>
              <a:rPr lang="sr-Latn-CS" dirty="0" smtClean="0"/>
              <a:t>Jedan pristup</a:t>
            </a:r>
            <a:r>
              <a:rPr lang="en-US" dirty="0" smtClean="0"/>
              <a:t>: u</a:t>
            </a:r>
            <a:r>
              <a:rPr lang="sr-Latn-RS" dirty="0" smtClean="0"/>
              <a:t>čiti iz primera</a:t>
            </a:r>
          </a:p>
          <a:p>
            <a:r>
              <a:rPr lang="sr-Latn-RS" dirty="0" smtClean="0"/>
              <a:t>Analiziramo kako je došlo do razlike između sekvenci</a:t>
            </a:r>
          </a:p>
          <a:p>
            <a:r>
              <a:rPr lang="sr-Latn-RS" dirty="0" smtClean="0"/>
              <a:t>Ručno ocenimo sledeća rastojanja</a:t>
            </a:r>
          </a:p>
          <a:p>
            <a:endParaRPr lang="sr-Latn-RS" dirty="0" smtClean="0"/>
          </a:p>
          <a:p>
            <a:pPr marL="514350" indent="-514350">
              <a:buNone/>
            </a:pPr>
            <a:endParaRPr lang="en-GB" sz="2400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Otvorena</a:t>
            </a:r>
            <a:r>
              <a:rPr kumimoji="0" lang="sr-Latn-R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pitanja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219200" y="3124200"/>
          <a:ext cx="670560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/>
                <a:gridCol w="3352800"/>
              </a:tblGrid>
              <a:tr h="0">
                <a:tc>
                  <a:txBody>
                    <a:bodyPr/>
                    <a:lstStyle/>
                    <a:p>
                      <a:r>
                        <a:rPr lang="sr-Latn-CS" noProof="0" smtClean="0"/>
                        <a:t>Parovi</a:t>
                      </a:r>
                      <a:r>
                        <a:rPr lang="sr-Latn-CS" baseline="0" noProof="0" smtClean="0"/>
                        <a:t> stringova</a:t>
                      </a:r>
                      <a:endParaRPr lang="sr-Latn-CS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r-Latn-CS" noProof="0" smtClean="0"/>
                        <a:t>Razlog za razliku</a:t>
                      </a:r>
                      <a:endParaRPr lang="sr-Latn-CS" noProof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514350" indent="-514350" algn="ctr">
                        <a:buFont typeface="Arial" pitchFamily="34" charset="0"/>
                        <a:buNone/>
                      </a:pPr>
                      <a:r>
                        <a:rPr lang="sr-Latn-CS" sz="1600" noProof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dečiji, deciji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CS" noProof="0" smtClean="0"/>
                        <a:t>Tastatura? </a:t>
                      </a:r>
                      <a:endParaRPr lang="sr-Latn-CS" noProof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514350" indent="-514350" algn="ctr">
                        <a:buFont typeface="Arial" pitchFamily="34" charset="0"/>
                        <a:buNone/>
                      </a:pPr>
                      <a:r>
                        <a:rPr lang="sr-Latn-CS" sz="1600" noProof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brastva, bratstva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CS" noProof="0" smtClean="0"/>
                        <a:t>Pravopis?</a:t>
                      </a:r>
                      <a:endParaRPr lang="sr-Latn-CS" noProof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514350" indent="-514350" algn="ctr">
                        <a:buFont typeface="Arial" pitchFamily="34" charset="0"/>
                        <a:buNone/>
                      </a:pPr>
                      <a:r>
                        <a:rPr lang="sr-Latn-CS" sz="1600" noProof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jabuka, Jamuka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CS" noProof="0" smtClean="0"/>
                        <a:t>???</a:t>
                      </a:r>
                      <a:endParaRPr lang="sr-Latn-CS" noProof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514350" indent="-514350" algn="ctr">
                        <a:buFont typeface="Arial" pitchFamily="34" charset="0"/>
                        <a:buNone/>
                      </a:pPr>
                      <a:r>
                        <a:rPr lang="sr-Latn-CS" sz="1600" noProof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Jul, jun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CS" noProof="0" smtClean="0"/>
                        <a:t>Pravopis?</a:t>
                      </a:r>
                      <a:endParaRPr lang="sr-Latn-CS" noProof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514350" indent="-514350" algn="ctr">
                        <a:buFont typeface="Arial" pitchFamily="34" charset="0"/>
                        <a:buNone/>
                      </a:pPr>
                      <a:r>
                        <a:rPr lang="sr-Latn-CS" sz="1600" noProof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Yrenjanin, Zrenjanin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CS" noProof="0" smtClean="0"/>
                        <a:t>Tastatura?</a:t>
                      </a:r>
                      <a:endParaRPr lang="sr-Latn-CS" noProof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514350" indent="-514350" algn="ctr">
                        <a:buFont typeface="Arial" pitchFamily="34" charset="0"/>
                        <a:buNone/>
                      </a:pPr>
                      <a:r>
                        <a:rPr lang="sr-Latn-CS" sz="1600" noProof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Mesnica, Mesara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CS" noProof="0" smtClean="0"/>
                        <a:t>Područje?</a:t>
                      </a:r>
                      <a:endParaRPr lang="sr-Latn-CS" noProof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514350" indent="-514350" algn="ctr">
                        <a:buFont typeface="Arial" pitchFamily="34" charset="0"/>
                        <a:buNone/>
                      </a:pPr>
                      <a:r>
                        <a:rPr lang="sr-Latn-CS" sz="1600" noProof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Predškolski, Pretškolski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CS" noProof="0" smtClean="0"/>
                        <a:t>Pravopis?</a:t>
                      </a:r>
                      <a:endParaRPr lang="sr-Latn-CS" noProof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lang="sr-Latn-CS" sz="1600" noProof="0" smtClean="0">
                          <a:latin typeface="CMU Serif" pitchFamily="2" charset="0"/>
                          <a:ea typeface="CMU Serif" pitchFamily="2" charset="0"/>
                          <a:cs typeface="CMU Serif" pitchFamily="2" charset="0"/>
                        </a:rPr>
                        <a:t>Novom Sadu, Novi Sad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CS" noProof="0" dirty="0" smtClean="0"/>
                        <a:t>Gramatika?</a:t>
                      </a:r>
                      <a:endParaRPr lang="sr-Latn-CS" noProof="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818744"/>
          </a:xfrm>
        </p:spPr>
        <p:txBody>
          <a:bodyPr>
            <a:normAutofit/>
          </a:bodyPr>
          <a:lstStyle/>
          <a:p>
            <a:r>
              <a:rPr lang="sr-Latn-CS" dirty="0" smtClean="0"/>
              <a:t>Da li iz drugih podataka o korisniku možemo izvići zaključke o optimalnoj ceni operacija?</a:t>
            </a:r>
          </a:p>
          <a:p>
            <a:r>
              <a:rPr lang="sr-Latn-CS" dirty="0" smtClean="0"/>
              <a:t>Da li iz podataka o načinu broju operacija za pojedine reči možemo da naučimo neke druge osobine korisnika?</a:t>
            </a:r>
          </a:p>
          <a:p>
            <a:r>
              <a:rPr lang="sr-Latn-CS" dirty="0" smtClean="0"/>
              <a:t>Za vežbu implementirati Hamming ili Levenshtein rastojanja u programskom jeziku po izboru.</a:t>
            </a:r>
          </a:p>
          <a:p>
            <a:endParaRPr lang="sr-Latn-CS" dirty="0" smtClean="0"/>
          </a:p>
          <a:p>
            <a:endParaRPr lang="sr-Latn-CS" dirty="0" smtClean="0"/>
          </a:p>
          <a:p>
            <a:pPr marL="514350" indent="-514350">
              <a:buNone/>
            </a:pPr>
            <a:endParaRPr lang="sr-Latn-CS" sz="2400" dirty="0" smtClean="0"/>
          </a:p>
          <a:p>
            <a:pPr>
              <a:buNone/>
            </a:pPr>
            <a:endParaRPr lang="sr-Latn-C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Otvorena</a:t>
            </a:r>
            <a:r>
              <a:rPr kumimoji="0" lang="sr-Latn-R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pitanja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971144"/>
          </a:xfrm>
        </p:spPr>
        <p:txBody>
          <a:bodyPr>
            <a:normAutofit fontScale="92500"/>
          </a:bodyPr>
          <a:lstStyle/>
          <a:p>
            <a:r>
              <a:rPr lang="sr-Latn-CS" dirty="0" smtClean="0"/>
              <a:t>Kako pretraživati da li je reč u rečniku?</a:t>
            </a:r>
          </a:p>
          <a:p>
            <a:pPr lvl="1"/>
            <a:r>
              <a:rPr lang="sr-Latn-CS" dirty="0" smtClean="0"/>
              <a:t>Implicinto О(1) rešenje je ako koristimo </a:t>
            </a:r>
            <a:r>
              <a:rPr lang="sr-Latn-CS" i="1" dirty="0" smtClean="0"/>
              <a:t>hash table</a:t>
            </a:r>
            <a:r>
              <a:rPr lang="sr-Latn-CS" dirty="0" smtClean="0"/>
              <a:t> odnosno </a:t>
            </a:r>
            <a:r>
              <a:rPr lang="sr-Latn-CS" i="1" dirty="0" smtClean="0"/>
              <a:t>dictionary </a:t>
            </a:r>
            <a:r>
              <a:rPr lang="sr-Latn-CS" dirty="0" smtClean="0"/>
              <a:t>klasu nekog programskog jezika.</a:t>
            </a:r>
          </a:p>
          <a:p>
            <a:r>
              <a:rPr lang="sr-Latn-CS" dirty="0" smtClean="0"/>
              <a:t>Dat skup slova S, u kome se nalaze slova azbuke nula ili više puta. Videti Scrabble problem.</a:t>
            </a:r>
          </a:p>
          <a:p>
            <a:pPr lvl="1"/>
            <a:r>
              <a:rPr lang="sr-Latn-CS" dirty="0" smtClean="0"/>
              <a:t>Kako pronaći najdužu reč u datom rečniku D koja samo koristi slova iz S?</a:t>
            </a:r>
          </a:p>
          <a:p>
            <a:pPr lvl="1"/>
            <a:r>
              <a:rPr lang="sr-Latn-CS" dirty="0" smtClean="0"/>
              <a:t>Sortirajmo pojedinačno sve reči iz S i D, a potom reči iz D. Ovo dozvoljava binarnu pretragu kandidata za S u D</a:t>
            </a:r>
          </a:p>
          <a:p>
            <a:pPr lvl="2"/>
            <a:r>
              <a:rPr lang="sr-Latn-CS" dirty="0" smtClean="0"/>
              <a:t>Ova predjenja sortiranih stringova su linearna, ova metoda je pogodna za poređenje dugačkih sekvenci</a:t>
            </a:r>
          </a:p>
          <a:p>
            <a:pPr lvl="2"/>
            <a:r>
              <a:rPr lang="sr-Latn-CS" dirty="0" smtClean="0"/>
              <a:t>Drastično smanjen broj kandidata koje kasnije možemo detaljnije porediti</a:t>
            </a:r>
          </a:p>
          <a:p>
            <a:pPr lvl="2"/>
            <a:endParaRPr lang="sr-Latn-CS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Otvorena</a:t>
            </a:r>
            <a:r>
              <a:rPr kumimoji="0" lang="sr-Latn-R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pitanja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971144"/>
          </a:xfrm>
        </p:spPr>
        <p:txBody>
          <a:bodyPr>
            <a:normAutofit/>
          </a:bodyPr>
          <a:lstStyle/>
          <a:p>
            <a:r>
              <a:rPr lang="sr-Latn-CS" dirty="0" smtClean="0"/>
              <a:t>Kako porediti funkcije? </a:t>
            </a:r>
          </a:p>
          <a:p>
            <a:pPr lvl="1"/>
            <a:r>
              <a:rPr lang="sr-Latn-CS" dirty="0" smtClean="0"/>
              <a:t>Važno je znati domen primene da bi mogla da se uspostavi metrika.</a:t>
            </a:r>
          </a:p>
          <a:p>
            <a:pPr lvl="1">
              <a:buNone/>
            </a:pPr>
            <a:endParaRPr lang="sr-Latn-CS" dirty="0" smtClean="0"/>
          </a:p>
          <a:p>
            <a:pPr lvl="1"/>
            <a:r>
              <a:rPr lang="sr-Latn-CS" dirty="0" smtClean="0"/>
              <a:t>Kada nije moguće uspostaviti metriku, zbog ne ispunjenog uslova o ne jednakosti trouglova, često je moguće uspostaviti funkciju razdaljine.</a:t>
            </a:r>
          </a:p>
          <a:p>
            <a:pPr lvl="1"/>
            <a:endParaRPr lang="sr-Latn-CS" dirty="0" smtClean="0"/>
          </a:p>
          <a:p>
            <a:pPr lvl="1"/>
            <a:r>
              <a:rPr lang="sr-Latn-CS" dirty="0" smtClean="0"/>
              <a:t>Pošto je svet često opisan statističkim distribucijama da li je moguće porediti distribucije? Videti </a:t>
            </a:r>
            <a:r>
              <a:rPr lang="sr-Latn-CS" i="1" dirty="0" smtClean="0"/>
              <a:t>KL divergence.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Otvorena</a:t>
            </a:r>
            <a:r>
              <a:rPr kumimoji="0" lang="sr-Latn-R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pitanja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971144"/>
          </a:xfrm>
        </p:spPr>
        <p:txBody>
          <a:bodyPr>
            <a:normAutofit lnSpcReduction="10000"/>
          </a:bodyPr>
          <a:lstStyle/>
          <a:p>
            <a:r>
              <a:rPr lang="sr-Latn-CS" dirty="0" smtClean="0"/>
              <a:t>Kako porediti grafove? </a:t>
            </a:r>
          </a:p>
          <a:p>
            <a:pPr lvl="1"/>
            <a:r>
              <a:rPr lang="sr-Latn-CS" dirty="0" smtClean="0"/>
              <a:t>Koje osobine grafova su bitne za domen problema?</a:t>
            </a:r>
          </a:p>
          <a:p>
            <a:pPr lvl="1"/>
            <a:endParaRPr lang="sr-Latn-CS" dirty="0" smtClean="0"/>
          </a:p>
          <a:p>
            <a:pPr lvl="1"/>
            <a:r>
              <a:rPr lang="sr-Latn-CS" dirty="0" smtClean="0"/>
              <a:t>Da li postoje specijalni uslovi? </a:t>
            </a:r>
          </a:p>
          <a:p>
            <a:pPr lvl="2"/>
            <a:r>
              <a:rPr lang="sr-Latn-CS" dirty="0" smtClean="0"/>
              <a:t>Big data/Social network?</a:t>
            </a:r>
          </a:p>
          <a:p>
            <a:pPr lvl="1"/>
            <a:endParaRPr lang="sr-Latn-CS" dirty="0" smtClean="0"/>
          </a:p>
          <a:p>
            <a:pPr lvl="1"/>
            <a:r>
              <a:rPr lang="sr-Latn-CS" dirty="0" smtClean="0"/>
              <a:t>Ako se koriste pravi podaci da li postoji etički askpet? Kako zaštititi privatnost pojedinaca čiji bi podaci mogli biti dostupni?</a:t>
            </a:r>
          </a:p>
          <a:p>
            <a:pPr lvl="1"/>
            <a:endParaRPr lang="sr-Latn-CS" dirty="0" smtClean="0"/>
          </a:p>
          <a:p>
            <a:pPr lvl="1"/>
            <a:r>
              <a:rPr lang="sr-Latn-CS" dirty="0" smtClean="0"/>
              <a:t>Kako privatne kompanije mogu da koriste podatke? Videti </a:t>
            </a:r>
            <a:r>
              <a:rPr lang="sr-Latn-CS" i="1" dirty="0" smtClean="0"/>
              <a:t>road congestion on google maps</a:t>
            </a:r>
            <a:r>
              <a:rPr lang="sr-Latn-CS" dirty="0" smtClean="0"/>
              <a:t>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Otvorena</a:t>
            </a:r>
            <a:r>
              <a:rPr kumimoji="0" lang="sr-Latn-R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pitanja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971144"/>
          </a:xfrm>
        </p:spPr>
        <p:txBody>
          <a:bodyPr>
            <a:normAutofit/>
          </a:bodyPr>
          <a:lstStyle/>
          <a:p>
            <a:r>
              <a:rPr lang="sr-Latn-RS" dirty="0" smtClean="0"/>
              <a:t>Kako porediti geometrijske oblike? </a:t>
            </a:r>
          </a:p>
          <a:p>
            <a:pPr lvl="1"/>
            <a:r>
              <a:rPr lang="sr-Latn-RS" dirty="0" smtClean="0"/>
              <a:t>Ljudska percepcija oblika može biti drugačija od objektivne, kao na primer optičke varke.</a:t>
            </a:r>
          </a:p>
          <a:p>
            <a:pPr lvl="1"/>
            <a:endParaRPr lang="sr-Latn-RS" dirty="0" smtClean="0"/>
          </a:p>
          <a:p>
            <a:pPr lvl="1"/>
            <a:r>
              <a:rPr lang="sr-Latn-RS" dirty="0" smtClean="0"/>
              <a:t>Da li postoje delovi slike koji su zajednički ili česti? </a:t>
            </a:r>
          </a:p>
          <a:p>
            <a:pPr lvl="2"/>
            <a:r>
              <a:rPr lang="sr-Latn-RS" dirty="0" smtClean="0"/>
              <a:t>Na koji način efikasno identifikovati ovakve delove?</a:t>
            </a:r>
          </a:p>
          <a:p>
            <a:pPr lvl="1"/>
            <a:endParaRPr lang="sr-Latn-RS" dirty="0" smtClean="0"/>
          </a:p>
          <a:p>
            <a:pPr lvl="1"/>
            <a:r>
              <a:rPr lang="sr-Latn-RS" dirty="0" smtClean="0"/>
              <a:t>Kako da iskoristimo znanje o poreklu slike u korist rezonovanja o njoj?</a:t>
            </a:r>
          </a:p>
          <a:p>
            <a:pPr lvl="1"/>
            <a:endParaRPr lang="sr-Latn-RS" dirty="0" smtClean="0"/>
          </a:p>
          <a:p>
            <a:pPr lvl="1"/>
            <a:r>
              <a:rPr lang="sr-Latn-RS" dirty="0" smtClean="0"/>
              <a:t>Primer: Eksperiment za prirodne slike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Otvorena</a:t>
            </a:r>
            <a:r>
              <a:rPr kumimoji="0" lang="sr-Latn-R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pitanja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Rastojanje – sličnost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sr-Latn-RS" sz="2800" dirty="0" smtClean="0"/>
              <a:t>Često je neophodno uspostaviti klase ekvivalencije ili topologiju nad prostorom podataka. </a:t>
            </a:r>
          </a:p>
          <a:p>
            <a:pPr lvl="1"/>
            <a:r>
              <a:rPr lang="sr-Latn-RS" sz="2400" dirty="0" smtClean="0"/>
              <a:t>Identifikovati koji objekti su (efektivno) isti.</a:t>
            </a:r>
          </a:p>
          <a:p>
            <a:pPr lvl="1"/>
            <a:r>
              <a:rPr lang="sr-Latn-RS" sz="2400" dirty="0" smtClean="0"/>
              <a:t>Izmeriti razdaljinu između objekata.</a:t>
            </a:r>
          </a:p>
          <a:p>
            <a:r>
              <a:rPr lang="sr-Latn-RS" sz="2800" dirty="0" smtClean="0"/>
              <a:t>Potrebno je definisati šta znači jednakost i šta znači razdaljina u prostoru podataka</a:t>
            </a:r>
            <a:r>
              <a:rPr lang="en-US" sz="2800" dirty="0" smtClean="0"/>
              <a:t>,</a:t>
            </a:r>
            <a:r>
              <a:rPr lang="sr-Latn-RS" sz="2800" dirty="0" smtClean="0"/>
              <a:t> na osnovu čovečijeg zapažanja, razumevanja, znanja, i dakle rezonovanja o problemu.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09600" y="29368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CS" sz="4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Primer: Prirodne slike</a:t>
            </a:r>
            <a:endParaRPr kumimoji="0" lang="sr-Latn-CS" sz="44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pic>
        <p:nvPicPr>
          <p:cNvPr id="2050" name="Picture 2" descr="https://static.pexels.com/photos/3247/nature-forest-industry-rail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3134" y="1031876"/>
            <a:ext cx="8517732" cy="56784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58256"/>
            <a:ext cx="8229600" cy="4971144"/>
          </a:xfrm>
        </p:spPr>
        <p:txBody>
          <a:bodyPr>
            <a:normAutofit/>
          </a:bodyPr>
          <a:lstStyle/>
          <a:p>
            <a:r>
              <a:rPr lang="sr-Latn-RS" dirty="0" smtClean="0"/>
              <a:t>Izdvojimo skup 100</a:t>
            </a:r>
            <a:r>
              <a:rPr lang="en-US" dirty="0" smtClean="0"/>
              <a:t>0</a:t>
            </a:r>
            <a:r>
              <a:rPr lang="sr-Latn-RS" dirty="0" smtClean="0"/>
              <a:t> pod-slika originalne slike.</a:t>
            </a:r>
          </a:p>
          <a:p>
            <a:pPr lvl="1"/>
            <a:r>
              <a:rPr lang="sr-Latn-RS" dirty="0" smtClean="0"/>
              <a:t>To možemo na sledeći način (m):</a:t>
            </a:r>
          </a:p>
          <a:p>
            <a:pPr lvl="1"/>
            <a:endParaRPr lang="sr-Latn-RS" dirty="0" smtClean="0"/>
          </a:p>
          <a:p>
            <a:pPr>
              <a:buNone/>
            </a:pPr>
            <a:r>
              <a:rPr lang="sr-Latn-RS" sz="1800" dirty="0" smtClean="0">
                <a:latin typeface="Consolas" pitchFamily="49" charset="0"/>
              </a:rPr>
              <a:t>x = rgb2gray(imread('nature-forest-industry-rails.jpg'));</a:t>
            </a:r>
          </a:p>
          <a:p>
            <a:pPr>
              <a:buNone/>
            </a:pPr>
            <a:r>
              <a:rPr lang="sr-Latn-RS" sz="1800" dirty="0" smtClean="0">
                <a:latin typeface="Consolas" pitchFamily="49" charset="0"/>
              </a:rPr>
              <a:t>f = [];</a:t>
            </a:r>
          </a:p>
          <a:p>
            <a:pPr>
              <a:buNone/>
            </a:pPr>
            <a:r>
              <a:rPr lang="sr-Latn-RS" sz="1800" dirty="0" smtClean="0">
                <a:latin typeface="Consolas" pitchFamily="49" charset="0"/>
              </a:rPr>
              <a:t>for i = 1:1000</a:t>
            </a:r>
          </a:p>
          <a:p>
            <a:pPr>
              <a:buNone/>
            </a:pPr>
            <a:r>
              <a:rPr lang="sr-Latn-RS" sz="1800" dirty="0" smtClean="0">
                <a:latin typeface="Consolas" pitchFamily="49" charset="0"/>
              </a:rPr>
              <a:t>    cx = randi(size(x,1))-20;</a:t>
            </a:r>
          </a:p>
          <a:p>
            <a:pPr>
              <a:buNone/>
            </a:pPr>
            <a:r>
              <a:rPr lang="sr-Latn-RS" sz="1800" dirty="0" smtClean="0">
                <a:latin typeface="Consolas" pitchFamily="49" charset="0"/>
              </a:rPr>
              <a:t>    cy = randi(size(x,2))-20;</a:t>
            </a:r>
          </a:p>
          <a:p>
            <a:pPr>
              <a:buNone/>
            </a:pPr>
            <a:r>
              <a:rPr lang="sr-Latn-RS" sz="1800" dirty="0" smtClean="0">
                <a:latin typeface="Consolas" pitchFamily="49" charset="0"/>
              </a:rPr>
              <a:t>    patch = x(cx:cx+19,cy:cy+19);</a:t>
            </a:r>
          </a:p>
          <a:p>
            <a:pPr>
              <a:buNone/>
            </a:pPr>
            <a:r>
              <a:rPr lang="sr-Latn-RS" sz="1800" dirty="0" smtClean="0">
                <a:latin typeface="Consolas" pitchFamily="49" charset="0"/>
              </a:rPr>
              <a:t>    f{i} = patch(:);</a:t>
            </a:r>
          </a:p>
          <a:p>
            <a:pPr>
              <a:buNone/>
            </a:pPr>
            <a:r>
              <a:rPr lang="sr-Latn-RS" sz="1800" dirty="0" smtClean="0">
                <a:latin typeface="Consolas" pitchFamily="49" charset="0"/>
              </a:rPr>
              <a:t>end</a:t>
            </a:r>
          </a:p>
          <a:p>
            <a:pPr>
              <a:buNone/>
            </a:pPr>
            <a:r>
              <a:rPr lang="sr-Latn-RS" sz="1800" dirty="0" smtClean="0">
                <a:latin typeface="Consolas" pitchFamily="49" charset="0"/>
              </a:rPr>
              <a:t>f = cell2mat(f);</a:t>
            </a:r>
          </a:p>
          <a:p>
            <a:pPr lvl="1">
              <a:buNone/>
            </a:pPr>
            <a:endParaRPr lang="sr-Latn-RS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sr-Latn-CS" sz="4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Primer: Prirodne slike</a:t>
            </a:r>
            <a:endParaRPr lang="sr-Latn-CS" sz="4400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5" name="Oval 4"/>
          <p:cNvSpPr/>
          <p:nvPr/>
        </p:nvSpPr>
        <p:spPr>
          <a:xfrm rot="3140474">
            <a:off x="2401076" y="4972952"/>
            <a:ext cx="813897" cy="41375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cxnSp>
        <p:nvCxnSpPr>
          <p:cNvPr id="6" name="Straight Arrow Connector 5"/>
          <p:cNvCxnSpPr>
            <a:endCxn id="5" idx="0"/>
          </p:cNvCxnSpPr>
          <p:nvPr/>
        </p:nvCxnSpPr>
        <p:spPr>
          <a:xfrm flipH="1">
            <a:off x="2971800" y="5029200"/>
            <a:ext cx="2895600" cy="24236"/>
          </a:xfrm>
          <a:prstGeom prst="straightConnector1">
            <a:avLst/>
          </a:prstGeom>
          <a:ln w="254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105400" y="4114800"/>
            <a:ext cx="39114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Ovde smo vektorizovali deo slike</a:t>
            </a:r>
            <a:br>
              <a:rPr lang="sr-Latn-RS" dirty="0" smtClean="0"/>
            </a:br>
            <a:r>
              <a:rPr lang="sr-Latn-RS" dirty="0" smtClean="0"/>
              <a:t>Pretvorili smo 2D deo slike u 1D vektor</a:t>
            </a:r>
            <a:br>
              <a:rPr lang="sr-Latn-RS" dirty="0" smtClean="0"/>
            </a:br>
            <a:r>
              <a:rPr lang="sr-Latn-RS" dirty="0" smtClean="0"/>
              <a:t>tako što smo redom poređali kolone</a:t>
            </a:r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Statistička analiza slike</a:t>
            </a:r>
            <a:endParaRPr lang="sr-Latn-RS"/>
          </a:p>
        </p:txBody>
      </p:sp>
      <p:pic>
        <p:nvPicPr>
          <p:cNvPr id="2050" name="Picture 2" descr="E:\Dropbox\Current work\Djordje\Soft Computing\sc 5 predavanja\nature-forest-industry-rail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371600"/>
            <a:ext cx="2564892" cy="1709928"/>
          </a:xfrm>
          <a:prstGeom prst="rect">
            <a:avLst/>
          </a:prstGeom>
          <a:noFill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28836" y="1372360"/>
            <a:ext cx="2615164" cy="1708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7" name="Straight Arrow Connector 6"/>
          <p:cNvCxnSpPr/>
          <p:nvPr/>
        </p:nvCxnSpPr>
        <p:spPr>
          <a:xfrm flipH="1">
            <a:off x="3886200" y="60198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rcRect l="10286" r="8571" b="6857"/>
          <a:stretch>
            <a:fillRect/>
          </a:stretch>
        </p:blipFill>
        <p:spPr bwMode="auto">
          <a:xfrm>
            <a:off x="4907300" y="3505200"/>
            <a:ext cx="2244242" cy="1501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/>
          <a:srcRect l="10286" r="8571" b="6857"/>
          <a:stretch>
            <a:fillRect/>
          </a:stretch>
        </p:blipFill>
        <p:spPr bwMode="auto">
          <a:xfrm>
            <a:off x="5288858" y="3853375"/>
            <a:ext cx="2244242" cy="1501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 cstate="print"/>
          <a:srcRect l="10286" r="8571" b="6857"/>
          <a:stretch>
            <a:fillRect/>
          </a:stretch>
        </p:blipFill>
        <p:spPr bwMode="auto">
          <a:xfrm>
            <a:off x="5670416" y="4201551"/>
            <a:ext cx="2244242" cy="1501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 cstate="print"/>
          <a:srcRect l="10286" r="8571" b="6857"/>
          <a:stretch>
            <a:fillRect/>
          </a:stretch>
        </p:blipFill>
        <p:spPr bwMode="auto">
          <a:xfrm>
            <a:off x="6051974" y="4549726"/>
            <a:ext cx="2244242" cy="1501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4" cstate="print"/>
          <a:srcRect l="10286" r="8571" b="6857"/>
          <a:stretch>
            <a:fillRect/>
          </a:stretch>
        </p:blipFill>
        <p:spPr bwMode="auto">
          <a:xfrm>
            <a:off x="6433532" y="4897902"/>
            <a:ext cx="2244242" cy="1501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5" cstate="print"/>
          <a:srcRect l="10286" r="8571" b="6857"/>
          <a:stretch>
            <a:fillRect/>
          </a:stretch>
        </p:blipFill>
        <p:spPr bwMode="auto">
          <a:xfrm>
            <a:off x="6815090" y="5246077"/>
            <a:ext cx="2244242" cy="15013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TextBox 15"/>
          <p:cNvSpPr txBox="1"/>
          <p:nvPr/>
        </p:nvSpPr>
        <p:spPr>
          <a:xfrm>
            <a:off x="6019800" y="4648200"/>
            <a:ext cx="1628972" cy="369332"/>
          </a:xfrm>
          <a:prstGeom prst="rect">
            <a:avLst/>
          </a:prstGeom>
          <a:solidFill>
            <a:schemeClr val="tx1">
              <a:alpha val="33000"/>
            </a:schemeClr>
          </a:solidFill>
        </p:spPr>
        <p:txBody>
          <a:bodyPr wrap="none" rtlCol="0">
            <a:spAutoFit/>
          </a:bodyPr>
          <a:lstStyle/>
          <a:p>
            <a:r>
              <a:rPr lang="sr-Latn-RS" dirty="0" smtClean="0">
                <a:solidFill>
                  <a:schemeClr val="bg1"/>
                </a:solidFill>
                <a:latin typeface="CMU Serif" pitchFamily="2" charset="0"/>
                <a:ea typeface="CMU Serif" pitchFamily="2" charset="0"/>
                <a:cs typeface="CMU Serif" pitchFamily="2" charset="0"/>
              </a:rPr>
              <a:t>Image patches</a:t>
            </a:r>
            <a:endParaRPr lang="sr-Latn-RS" dirty="0">
              <a:solidFill>
                <a:schemeClr val="bg1"/>
              </a:solidFill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200400" y="1905000"/>
            <a:ext cx="3048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505200" y="1524000"/>
            <a:ext cx="3461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Pretvorimo sliku u 2D crno belu</a:t>
            </a:r>
            <a:endParaRPr lang="sr-Latn-RS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29200" y="2971800"/>
            <a:ext cx="4071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Izdvojimo 20x20 pixela random delove</a:t>
            </a:r>
            <a:endParaRPr lang="sr-Latn-RS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819400" y="6096000"/>
            <a:ext cx="381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Uradimo korelaciju između piksela nad skupom </a:t>
            </a:r>
            <a:r>
              <a:rPr lang="sr-Latn-RS" i="1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image patches</a:t>
            </a:r>
            <a:endParaRPr lang="sr-Latn-RS" i="1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8305800" y="3276600"/>
            <a:ext cx="0" cy="1219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8" cstate="print"/>
          <a:srcRect l="14311" t="3819" r="15564" b="4535"/>
          <a:stretch>
            <a:fillRect/>
          </a:stretch>
        </p:blipFill>
        <p:spPr bwMode="auto">
          <a:xfrm>
            <a:off x="533400" y="4114800"/>
            <a:ext cx="2178051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500"/>
              </a:spcBef>
            </a:pPr>
            <a:r>
              <a:rPr lang="sr-Latn-RS" sz="2400" dirty="0" smtClean="0"/>
              <a:t>Ako izačunamo korelaciju između piksela u slici dobijamo sledeću strukturu.</a:t>
            </a:r>
          </a:p>
          <a:p>
            <a:pPr>
              <a:spcBef>
                <a:spcPts val="500"/>
              </a:spcBef>
            </a:pPr>
            <a:r>
              <a:rPr lang="sr-Latn-RS" sz="2400" dirty="0" smtClean="0"/>
              <a:t>Vredsnosti piksela koji su</a:t>
            </a:r>
            <a:br>
              <a:rPr lang="sr-Latn-RS" sz="2400" dirty="0" smtClean="0"/>
            </a:br>
            <a:r>
              <a:rPr lang="sr-Latn-RS" sz="2400" dirty="0" smtClean="0"/>
              <a:t>blizu su vise korelisane</a:t>
            </a:r>
            <a:br>
              <a:rPr lang="sr-Latn-RS" sz="2400" dirty="0" smtClean="0"/>
            </a:br>
            <a:r>
              <a:rPr lang="sr-Latn-RS" sz="2400" dirty="0" smtClean="0"/>
              <a:t>nego vrednosti piksela </a:t>
            </a:r>
            <a:br>
              <a:rPr lang="sr-Latn-RS" sz="2400" dirty="0" smtClean="0"/>
            </a:br>
            <a:r>
              <a:rPr lang="sr-Latn-RS" sz="2400" dirty="0" smtClean="0"/>
              <a:t>koji su udaljeni</a:t>
            </a:r>
          </a:p>
          <a:p>
            <a:pPr>
              <a:spcBef>
                <a:spcPts val="500"/>
              </a:spcBef>
            </a:pPr>
            <a:r>
              <a:rPr lang="sr-Latn-RS" sz="2400" dirty="0" smtClean="0"/>
              <a:t>Ova matrica korelacije </a:t>
            </a:r>
            <a:br>
              <a:rPr lang="sr-Latn-RS" sz="2400" dirty="0" smtClean="0"/>
            </a:br>
            <a:r>
              <a:rPr lang="sr-Latn-RS" sz="2400" dirty="0" smtClean="0"/>
              <a:t>se pojavljuje u</a:t>
            </a:r>
            <a:br>
              <a:rPr lang="sr-Latn-RS" sz="2400" dirty="0" smtClean="0"/>
            </a:br>
            <a:r>
              <a:rPr lang="sr-Latn-RS" sz="2400" dirty="0" smtClean="0"/>
              <a:t>eksponencijalnim </a:t>
            </a:r>
            <a:br>
              <a:rPr lang="sr-Latn-RS" sz="2400" dirty="0" smtClean="0"/>
            </a:br>
            <a:r>
              <a:rPr lang="sr-Latn-RS" sz="2400" dirty="0" smtClean="0"/>
              <a:t>distribucijama</a:t>
            </a:r>
            <a:br>
              <a:rPr lang="sr-Latn-RS" sz="2400" dirty="0" smtClean="0"/>
            </a:br>
            <a:r>
              <a:rPr lang="sr-Latn-RS" sz="2400" dirty="0" smtClean="0"/>
              <a:t>i karakteristrična je za</a:t>
            </a:r>
            <a:br>
              <a:rPr lang="sr-Latn-RS" sz="2400" dirty="0" smtClean="0"/>
            </a:br>
            <a:r>
              <a:rPr lang="sr-Latn-RS" sz="2400" dirty="0" smtClean="0"/>
              <a:t>snažnu prostornu strukturu</a:t>
            </a:r>
            <a:br>
              <a:rPr lang="sr-Latn-RS" sz="2400" dirty="0" smtClean="0"/>
            </a:br>
            <a:endParaRPr lang="sr-Latn-RS" sz="24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Primer: Prirodn</a:t>
            </a:r>
            <a:r>
              <a:rPr lang="sr-Latn-RS" sz="4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e</a:t>
            </a:r>
            <a:r>
              <a:rPr kumimoji="0" lang="sr-Latn-RS" sz="440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slik</a:t>
            </a:r>
            <a:r>
              <a:rPr lang="sr-Latn-RS" sz="4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e</a:t>
            </a:r>
            <a:endParaRPr kumimoji="0" lang="sr-Latn-RS" sz="4400" b="0" i="0" u="none" strike="noStrike" kern="1200" cap="none" spc="0" normalizeH="0" baseline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 cstate="print"/>
          <a:srcRect l="14311" t="3819" r="15564" b="4535"/>
          <a:stretch>
            <a:fillRect/>
          </a:stretch>
        </p:blipFill>
        <p:spPr bwMode="auto">
          <a:xfrm>
            <a:off x="4217832" y="2298441"/>
            <a:ext cx="4343400" cy="42547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Oval 4"/>
          <p:cNvSpPr/>
          <p:nvPr/>
        </p:nvSpPr>
        <p:spPr>
          <a:xfrm rot="3140474">
            <a:off x="5084294" y="3296552"/>
            <a:ext cx="813897" cy="41375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cxnSp>
        <p:nvCxnSpPr>
          <p:cNvPr id="6" name="Straight Arrow Connector 5"/>
          <p:cNvCxnSpPr>
            <a:stCxn id="10" idx="2"/>
            <a:endCxn id="5" idx="0"/>
          </p:cNvCxnSpPr>
          <p:nvPr/>
        </p:nvCxnSpPr>
        <p:spPr>
          <a:xfrm flipH="1">
            <a:off x="5655018" y="2426732"/>
            <a:ext cx="1946573" cy="950304"/>
          </a:xfrm>
          <a:prstGeom prst="straightConnector1">
            <a:avLst/>
          </a:prstGeom>
          <a:ln w="254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059181" y="2057400"/>
            <a:ext cx="3084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Korelacija između bližih piksela</a:t>
            </a:r>
            <a:endParaRPr lang="sr-Latn-RS" dirty="0"/>
          </a:p>
        </p:txBody>
      </p:sp>
      <p:sp>
        <p:nvSpPr>
          <p:cNvPr id="11" name="Oval 10"/>
          <p:cNvSpPr/>
          <p:nvPr/>
        </p:nvSpPr>
        <p:spPr>
          <a:xfrm rot="3140474">
            <a:off x="7473056" y="3518283"/>
            <a:ext cx="813897" cy="41375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cxnSp>
        <p:nvCxnSpPr>
          <p:cNvPr id="12" name="Straight Arrow Connector 11"/>
          <p:cNvCxnSpPr>
            <a:stCxn id="15" idx="0"/>
            <a:endCxn id="11" idx="4"/>
          </p:cNvCxnSpPr>
          <p:nvPr/>
        </p:nvCxnSpPr>
        <p:spPr>
          <a:xfrm flipV="1">
            <a:off x="7344029" y="3851550"/>
            <a:ext cx="372200" cy="2612571"/>
          </a:xfrm>
          <a:prstGeom prst="straightConnector1">
            <a:avLst/>
          </a:prstGeom>
          <a:ln w="254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791200" y="6464121"/>
            <a:ext cx="3105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Korelacija između daljih piksela</a:t>
            </a:r>
            <a:endParaRPr lang="sr-Latn-R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58256"/>
            <a:ext cx="4800600" cy="4525963"/>
          </a:xfrm>
        </p:spPr>
        <p:txBody>
          <a:bodyPr>
            <a:normAutofit/>
          </a:bodyPr>
          <a:lstStyle/>
          <a:p>
            <a:r>
              <a:rPr lang="sr-Latn-RS" sz="2200" dirty="0" smtClean="0"/>
              <a:t>Martrica koja je </a:t>
            </a:r>
            <a:r>
              <a:rPr lang="sr-Latn-RS" sz="2200" i="1" dirty="0" smtClean="0"/>
              <a:t>inverzna</a:t>
            </a:r>
            <a:r>
              <a:rPr lang="sr-Latn-RS" sz="2200" dirty="0" smtClean="0"/>
              <a:t> matrici korelacije, često zvana matrica tačnosti, upadljivo prikazuje prostornu strukuru.</a:t>
            </a:r>
          </a:p>
          <a:p>
            <a:r>
              <a:rPr lang="sr-Latn-RS" sz="2200" dirty="0" smtClean="0"/>
              <a:t>Ova struktura je sparse.</a:t>
            </a:r>
          </a:p>
          <a:p>
            <a:r>
              <a:rPr lang="sr-Latn-RS" sz="2200" dirty="0" smtClean="0"/>
              <a:t>Videti </a:t>
            </a:r>
            <a:r>
              <a:rPr lang="sr-Latn-RS" sz="2200" i="1" dirty="0" smtClean="0"/>
              <a:t>multivariate Gaussian </a:t>
            </a:r>
            <a:r>
              <a:rPr lang="sr-Latn-RS" sz="2200" dirty="0" smtClean="0"/>
              <a:t>i </a:t>
            </a:r>
            <a:br>
              <a:rPr lang="sr-Latn-RS" sz="2200" dirty="0" smtClean="0"/>
            </a:br>
            <a:r>
              <a:rPr lang="sr-Latn-RS" sz="2200" i="1" dirty="0" smtClean="0"/>
              <a:t>low pass filter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Primer: Prirodn</a:t>
            </a:r>
            <a:r>
              <a:rPr lang="sr-Latn-RS" sz="4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e</a:t>
            </a:r>
            <a:r>
              <a:rPr kumimoji="0" lang="sr-Latn-RS" sz="440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slik</a:t>
            </a:r>
            <a:r>
              <a:rPr lang="sr-Latn-RS" sz="4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e</a:t>
            </a:r>
            <a:endParaRPr kumimoji="0" lang="sr-Latn-RS" sz="4400" b="0" i="0" u="none" strike="noStrike" kern="1200" cap="none" spc="0" normalizeH="0" baseline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pic>
        <p:nvPicPr>
          <p:cNvPr id="54276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9525" y="2667000"/>
            <a:ext cx="5324475" cy="3981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Oval 6"/>
          <p:cNvSpPr/>
          <p:nvPr/>
        </p:nvSpPr>
        <p:spPr>
          <a:xfrm rot="3887627">
            <a:off x="4389329" y="4361855"/>
            <a:ext cx="3505200" cy="413750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cxnSp>
        <p:nvCxnSpPr>
          <p:cNvPr id="8" name="Straight Arrow Connector 7"/>
          <p:cNvCxnSpPr>
            <a:stCxn id="12" idx="2"/>
          </p:cNvCxnSpPr>
          <p:nvPr/>
        </p:nvCxnSpPr>
        <p:spPr>
          <a:xfrm flipH="1">
            <a:off x="6248400" y="2876729"/>
            <a:ext cx="949604" cy="1314271"/>
          </a:xfrm>
          <a:prstGeom prst="straightConnector1">
            <a:avLst/>
          </a:prstGeom>
          <a:ln w="254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019800" y="1676400"/>
            <a:ext cx="2356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 smtClean="0"/>
              <a:t>Struktura je zapisana po dijagonali</a:t>
            </a:r>
          </a:p>
          <a:p>
            <a:r>
              <a:rPr lang="sr-Latn-RS" dirty="0" smtClean="0"/>
              <a:t>zato što opisuje susede svakog piksela</a:t>
            </a:r>
            <a:endParaRPr lang="sr-Latn-RS" dirty="0"/>
          </a:p>
        </p:txBody>
      </p:sp>
      <p:pic>
        <p:nvPicPr>
          <p:cNvPr id="54278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0659" y="4267200"/>
            <a:ext cx="3253141" cy="141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9" name="Straight Arrow Connector 18"/>
          <p:cNvCxnSpPr>
            <a:stCxn id="54278" idx="3"/>
            <a:endCxn id="7" idx="4"/>
          </p:cNvCxnSpPr>
          <p:nvPr/>
        </p:nvCxnSpPr>
        <p:spPr>
          <a:xfrm flipV="1">
            <a:off x="3733800" y="4656833"/>
            <a:ext cx="2220952" cy="319980"/>
          </a:xfrm>
          <a:prstGeom prst="straightConnector1">
            <a:avLst/>
          </a:prstGeom>
          <a:ln w="254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279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09460" y="5943600"/>
            <a:ext cx="2395538" cy="5703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25" name="Straight Arrow Connector 24"/>
          <p:cNvCxnSpPr>
            <a:stCxn id="54278" idx="2"/>
            <a:endCxn id="54279" idx="0"/>
          </p:cNvCxnSpPr>
          <p:nvPr/>
        </p:nvCxnSpPr>
        <p:spPr>
          <a:xfrm flipH="1">
            <a:off x="2107229" y="5686425"/>
            <a:ext cx="1" cy="257175"/>
          </a:xfrm>
          <a:prstGeom prst="straightConnector1">
            <a:avLst/>
          </a:prstGeom>
          <a:ln w="254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352800" y="5791200"/>
            <a:ext cx="1334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mtClean="0"/>
              <a:t>inv(corr(x))=</a:t>
            </a:r>
            <a:endParaRPr lang="sr-Latn-R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sr-Latn-RS" dirty="0" smtClean="0"/>
              <a:t>Kako iskoristiti ovo znanje o prirodnjim slikama?</a:t>
            </a:r>
          </a:p>
          <a:p>
            <a:pPr lvl="1"/>
            <a:r>
              <a:rPr lang="sr-Latn-RS" dirty="0" smtClean="0"/>
              <a:t>Kada pokušavamo da automatski izoštrimo sliku onda tražimo onu čija je distribucija najsličnija oštroj slici, sa velikom varijansom</a:t>
            </a:r>
          </a:p>
          <a:p>
            <a:pPr lvl="1"/>
            <a:r>
              <a:rPr lang="sr-Latn-RS" dirty="0" smtClean="0"/>
              <a:t>Kod pretraživanja slike, ako želimo da zanemarimo relativni raspon vrednosti piksela u poređenju, mogu se koristiti mere kao kosinusna udaljenost</a:t>
            </a:r>
          </a:p>
          <a:p>
            <a:pPr lvl="1"/>
            <a:r>
              <a:rPr lang="sr-Latn-RS" dirty="0" smtClean="0"/>
              <a:t>Jedan pristup je modelovati slike kao normalnu distribuciju sa više promenljivih nad vrednostima piksela. </a:t>
            </a:r>
          </a:p>
          <a:p>
            <a:pPr lvl="1"/>
            <a:r>
              <a:rPr lang="sr-Latn-RS" dirty="0" smtClean="0"/>
              <a:t>Tada je prethodna matrica Σ</a:t>
            </a:r>
            <a:r>
              <a:rPr lang="sr-Latn-RS" baseline="30000" dirty="0" smtClean="0"/>
              <a:t>-1 </a:t>
            </a:r>
            <a:r>
              <a:rPr lang="sr-Latn-RS" dirty="0" smtClean="0"/>
              <a:t>predstavlja matricu preciznosti za Naivni Bajes model.</a:t>
            </a:r>
            <a:r>
              <a:rPr lang="sr-Latn-RS" baseline="30000" dirty="0" smtClean="0"/>
              <a:t>.</a:t>
            </a:r>
            <a:br>
              <a:rPr lang="sr-Latn-RS" baseline="30000" dirty="0" smtClean="0"/>
            </a:br>
            <a:r>
              <a:rPr lang="sr-Latn-RS" dirty="0" smtClean="0"/>
              <a:t>Videti </a:t>
            </a:r>
            <a:r>
              <a:rPr lang="sr-Latn-RS" i="1" dirty="0" smtClean="0"/>
              <a:t>multi variate normal</a:t>
            </a:r>
            <a:r>
              <a:rPr lang="sr-Latn-RS" dirty="0" smtClean="0"/>
              <a:t>.</a:t>
            </a:r>
            <a:endParaRPr lang="sr-Latn-R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Primer: Prirodn</a:t>
            </a:r>
            <a:r>
              <a:rPr lang="en-US" sz="4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e</a:t>
            </a:r>
            <a:r>
              <a:rPr kumimoji="0" lang="sr-Latn-RS" sz="4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 slik</a:t>
            </a:r>
            <a:r>
              <a:rPr lang="en-US" sz="4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e</a:t>
            </a:r>
            <a:endParaRPr kumimoji="0" lang="sr-Latn-RS" sz="44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smtClean="0"/>
              <a:t>Na koji način opisati posepeni prelaz is oblika na levoj strani u oblik na desnoj?</a:t>
            </a:r>
          </a:p>
          <a:p>
            <a:endParaRPr lang="sr-Latn-RS" smtClean="0"/>
          </a:p>
          <a:p>
            <a:endParaRPr lang="sr-Latn-RS" smtClean="0"/>
          </a:p>
          <a:p>
            <a:endParaRPr lang="sr-Latn-RS" smtClean="0"/>
          </a:p>
          <a:p>
            <a:r>
              <a:rPr lang="sr-Latn-RS" smtClean="0"/>
              <a:t>Koje od ovih figura su slične i u kojoj meri?</a:t>
            </a:r>
            <a:endParaRPr lang="sr-Latn-RS"/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 cstate="print"/>
          <a:srcRect b="33363"/>
          <a:stretch>
            <a:fillRect/>
          </a:stretch>
        </p:blipFill>
        <p:spPr bwMode="auto">
          <a:xfrm>
            <a:off x="447675" y="2552700"/>
            <a:ext cx="8258175" cy="161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Primer: </a:t>
            </a:r>
            <a:r>
              <a:rPr lang="sr-Latn-RS" sz="440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Konture</a:t>
            </a:r>
            <a:endParaRPr kumimoji="0" lang="sr-Latn-RS" sz="4400" b="0" i="0" u="none" strike="noStrike" kern="1200" cap="none" spc="0" normalizeH="0" baseline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pic>
        <p:nvPicPr>
          <p:cNvPr id="55299" name="Picture 3"/>
          <p:cNvPicPr>
            <a:picLocks noChangeAspect="1" noChangeArrowheads="1"/>
          </p:cNvPicPr>
          <p:nvPr/>
        </p:nvPicPr>
        <p:blipFill>
          <a:blip r:embed="rId3" cstate="print"/>
          <a:srcRect b="37922"/>
          <a:stretch>
            <a:fillRect/>
          </a:stretch>
        </p:blipFill>
        <p:spPr bwMode="auto">
          <a:xfrm>
            <a:off x="298608" y="4953000"/>
            <a:ext cx="8556308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4131281" y="6488668"/>
            <a:ext cx="5012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mtClean="0"/>
              <a:t>Heung-yeung Shum Martial Hebert Katsushi Ikeuchi</a:t>
            </a:r>
            <a:endParaRPr lang="sr-Latn-R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 smtClean="0"/>
              <a:t>Na koji način izmeriti i opisati sličnosti između sledeće tri figure.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Primer: </a:t>
            </a:r>
            <a:r>
              <a:rPr lang="sr-Latn-RS" sz="4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figure i delimično preklapanje</a:t>
            </a:r>
            <a:endParaRPr kumimoji="0" lang="sr-Latn-RS" sz="44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87969" y="2971800"/>
            <a:ext cx="6568062" cy="31287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7151723" y="6488668"/>
            <a:ext cx="1992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mtClean="0"/>
              <a:t>Remco C. Veltkamp</a:t>
            </a:r>
            <a:endParaRPr lang="sr-Latn-R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8" name="Picture 2" descr="http://www.cs.utexas.edu/~grauman/research/projects/contours/mocapContours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38476" y="1798638"/>
            <a:ext cx="5853124" cy="4525962"/>
          </a:xfrm>
          <a:prstGeom prst="rect">
            <a:avLst/>
          </a:prstGeom>
          <a:noFill/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Primer: </a:t>
            </a:r>
            <a:r>
              <a:rPr lang="sr-Latn-RS" sz="4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siluete</a:t>
            </a:r>
            <a:endParaRPr kumimoji="0" lang="sr-Latn-RS" sz="44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8600" y="1828800"/>
            <a:ext cx="2743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174625">
              <a:buFont typeface="Arial" pitchFamily="34" charset="0"/>
              <a:buChar char="•"/>
            </a:pPr>
            <a:r>
              <a:rPr lang="sr-Latn-RS" sz="2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Kako iz video snimka izdvojiti siluete?</a:t>
            </a:r>
          </a:p>
          <a:p>
            <a:pPr indent="174625">
              <a:buFont typeface="Arial" pitchFamily="34" charset="0"/>
              <a:buChar char="•"/>
            </a:pPr>
            <a:endParaRPr lang="sr-Latn-RS" sz="2000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indent="174625">
              <a:buFont typeface="Arial" pitchFamily="34" charset="0"/>
              <a:buChar char="•"/>
            </a:pPr>
            <a:r>
              <a:rPr lang="sr-Latn-RS" sz="2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Kako izabrati reprezentaciju za siluetu osobe, tako da je pogodna za prepoznavanje specifičnih postupaka?</a:t>
            </a:r>
          </a:p>
          <a:p>
            <a:pPr indent="174625">
              <a:buFont typeface="Arial" pitchFamily="34" charset="0"/>
              <a:buChar char="•"/>
            </a:pPr>
            <a:endParaRPr lang="sr-Latn-RS" sz="2000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pPr indent="174625">
              <a:buFont typeface="Arial" pitchFamily="34" charset="0"/>
              <a:buChar char="•"/>
            </a:pPr>
            <a:r>
              <a:rPr lang="sr-Latn-RS" sz="20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Na koji efektivan način možemo grupisati siluete?</a:t>
            </a:r>
          </a:p>
          <a:p>
            <a:endParaRPr lang="sr-Latn-RS" sz="2000" dirty="0" smtClean="0">
              <a:latin typeface="CMU Serif" pitchFamily="2" charset="0"/>
              <a:ea typeface="CMU Serif" pitchFamily="2" charset="0"/>
              <a:cs typeface="CMU Serif" pitchFamily="2" charset="0"/>
            </a:endParaRPr>
          </a:p>
          <a:p>
            <a:endParaRPr lang="sr-Latn-RS" sz="2000" dirty="0"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649261" y="6488668"/>
            <a:ext cx="34947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Kristen Grauman and Trevor Darrell</a:t>
            </a:r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2" name="Picture 2" descr="http://images.slideplayer.com/16/4991711/slides/slide_4.jpg"/>
          <p:cNvPicPr>
            <a:picLocks noChangeAspect="1" noChangeArrowheads="1"/>
          </p:cNvPicPr>
          <p:nvPr/>
        </p:nvPicPr>
        <p:blipFill>
          <a:blip r:embed="rId2" cstate="print"/>
          <a:srcRect t="15789" b="26316"/>
          <a:stretch>
            <a:fillRect/>
          </a:stretch>
        </p:blipFill>
        <p:spPr bwMode="auto">
          <a:xfrm>
            <a:off x="838200" y="3505200"/>
            <a:ext cx="7546109" cy="3276600"/>
          </a:xfrm>
          <a:prstGeom prst="rect">
            <a:avLst/>
          </a:prstGeom>
          <a:noFill/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smtClean="0"/>
              <a:t>Konturu neke figure iz videa je moguće pretvoriti u u 1D signal.</a:t>
            </a:r>
          </a:p>
          <a:p>
            <a:r>
              <a:rPr lang="sr-Latn-RS" smtClean="0"/>
              <a:t>Ovakvi signali su pogodni za metrike i poređenja.</a:t>
            </a:r>
            <a:endParaRPr lang="sr-Latn-R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CS" sz="4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Primer: </a:t>
            </a:r>
            <a:r>
              <a:rPr lang="sr-Latn-CS" sz="4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figure i izdvajanje siluete</a:t>
            </a:r>
            <a:endParaRPr kumimoji="0" lang="sr-Latn-CS" sz="44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26526" y="6488668"/>
            <a:ext cx="3417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Li Wei Eamonn Keogh Xiaopeng Xi </a:t>
            </a:r>
            <a:endParaRPr lang="sr-Latn-R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4987" t="10059" r="9979" b="13047"/>
          <a:stretch>
            <a:fillRect/>
          </a:stretch>
        </p:blipFill>
        <p:spPr bwMode="auto">
          <a:xfrm>
            <a:off x="228600" y="1066800"/>
            <a:ext cx="8572500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Rastojanje – sličnost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6542901"/>
            <a:ext cx="8382000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dirty="0" smtClean="0">
                <a:hlinkClick r:id="rId3"/>
              </a:rPr>
              <a:t>t-SNE – Laurens van </a:t>
            </a:r>
            <a:r>
              <a:rPr lang="en-US" dirty="0" err="1" smtClean="0">
                <a:hlinkClick r:id="rId3"/>
              </a:rPr>
              <a:t>der</a:t>
            </a:r>
            <a:r>
              <a:rPr lang="en-US" dirty="0" smtClean="0">
                <a:hlinkClick r:id="rId3"/>
              </a:rPr>
              <a:t> </a:t>
            </a:r>
            <a:r>
              <a:rPr lang="en-US" dirty="0" err="1" smtClean="0">
                <a:hlinkClick r:id="rId3"/>
              </a:rPr>
              <a:t>Maaten</a:t>
            </a:r>
            <a:r>
              <a:rPr lang="en-US" dirty="0" smtClean="0"/>
              <a:t>, </a:t>
            </a:r>
            <a:r>
              <a:rPr lang="en-US" dirty="0" smtClean="0"/>
              <a:t>MNIST, </a:t>
            </a:r>
            <a:r>
              <a:rPr lang="en-US" dirty="0" smtClean="0">
                <a:hlinkClick r:id="rId4"/>
              </a:rPr>
              <a:t>http</a:t>
            </a:r>
            <a:r>
              <a:rPr lang="en-US" dirty="0" smtClean="0">
                <a:hlinkClick r:id="rId4"/>
              </a:rPr>
              <a:t>://distill.pub/2016/misread-tsne</a:t>
            </a:r>
            <a:r>
              <a:rPr lang="en-US" dirty="0" smtClean="0">
                <a:hlinkClick r:id="rId4"/>
              </a:rPr>
              <a:t>/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Picture 2" descr="http://i191.photobucket.com/albums/z301/theclotheshorse/Faves/escher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2707938"/>
            <a:ext cx="8686800" cy="2520567"/>
          </a:xfrm>
          <a:prstGeom prst="rect">
            <a:avLst/>
          </a:prstGeom>
          <a:noFill/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Primer: </a:t>
            </a:r>
            <a:r>
              <a:rPr lang="sr-Latn-RS" sz="4400" dirty="0" smtClean="0">
                <a:latin typeface="CMU Serif" pitchFamily="2" charset="0"/>
                <a:ea typeface="CMU Serif" pitchFamily="2" charset="0"/>
                <a:cs typeface="CMU Serif" pitchFamily="2" charset="0"/>
              </a:rPr>
              <a:t>trendovi se mogu menjati kroz vreme i prostor</a:t>
            </a:r>
            <a:endParaRPr kumimoji="0" lang="sr-Latn-RS" sz="44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10457" y="6488668"/>
            <a:ext cx="12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M.C.Escher</a:t>
            </a:r>
            <a:endParaRPr lang="sr-Latn-R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sr-Latn-RS" dirty="0" smtClean="0"/>
              <a:t>Problem klasifikacije</a:t>
            </a:r>
          </a:p>
          <a:p>
            <a:pPr lvl="1"/>
            <a:r>
              <a:rPr lang="sr-Latn-RS" dirty="0" smtClean="0"/>
              <a:t>Dat je niz objekata X = [</a:t>
            </a:r>
            <a:r>
              <a:rPr lang="sr-Latn-RS" i="1" dirty="0" smtClean="0"/>
              <a:t>x</a:t>
            </a:r>
            <a:r>
              <a:rPr lang="sr-Latn-RS" baseline="-25000" dirty="0" smtClean="0"/>
              <a:t>1</a:t>
            </a:r>
            <a:r>
              <a:rPr lang="sr-Latn-RS" dirty="0" smtClean="0"/>
              <a:t>, </a:t>
            </a:r>
            <a:r>
              <a:rPr lang="sr-Latn-RS" i="1" dirty="0" smtClean="0"/>
              <a:t>x</a:t>
            </a:r>
            <a:r>
              <a:rPr lang="sr-Latn-RS" baseline="-25000" dirty="0" smtClean="0"/>
              <a:t>2</a:t>
            </a:r>
            <a:r>
              <a:rPr lang="sr-Latn-RS" dirty="0" smtClean="0"/>
              <a:t>, … </a:t>
            </a:r>
            <a:r>
              <a:rPr lang="sr-Latn-RS" i="1" dirty="0" smtClean="0"/>
              <a:t>x</a:t>
            </a:r>
            <a:r>
              <a:rPr lang="sr-Latn-RS" baseline="-25000" dirty="0" smtClean="0"/>
              <a:t>N</a:t>
            </a:r>
            <a:r>
              <a:rPr lang="sr-Latn-RS" dirty="0" smtClean="0"/>
              <a:t>] ili primera kojima je pridružena klasa ili obeležje Y = [</a:t>
            </a:r>
            <a:r>
              <a:rPr lang="sr-Latn-RS" i="1" dirty="0" smtClean="0"/>
              <a:t>y</a:t>
            </a:r>
            <a:r>
              <a:rPr lang="sr-Latn-RS" baseline="-25000" dirty="0" smtClean="0"/>
              <a:t>1</a:t>
            </a:r>
            <a:r>
              <a:rPr lang="sr-Latn-RS" dirty="0" smtClean="0"/>
              <a:t>, </a:t>
            </a:r>
            <a:r>
              <a:rPr lang="sr-Latn-RS" i="1" dirty="0" smtClean="0"/>
              <a:t>y</a:t>
            </a:r>
            <a:r>
              <a:rPr lang="sr-Latn-RS" baseline="-25000" dirty="0" smtClean="0"/>
              <a:t>2</a:t>
            </a:r>
            <a:r>
              <a:rPr lang="sr-Latn-RS" dirty="0" smtClean="0"/>
              <a:t>,… </a:t>
            </a:r>
            <a:r>
              <a:rPr lang="sr-Latn-RS" i="1" dirty="0" smtClean="0"/>
              <a:t>y</a:t>
            </a:r>
            <a:r>
              <a:rPr lang="sr-Latn-RS" baseline="-25000" dirty="0" smtClean="0"/>
              <a:t>N</a:t>
            </a:r>
            <a:r>
              <a:rPr lang="sr-Latn-RS" dirty="0" smtClean="0"/>
              <a:t>].</a:t>
            </a:r>
          </a:p>
          <a:p>
            <a:pPr lvl="1"/>
            <a:r>
              <a:rPr lang="sr-Latn-RS" dirty="0" smtClean="0"/>
              <a:t>Kada stigne novi primer </a:t>
            </a:r>
            <a:r>
              <a:rPr lang="sr-Latn-RS" i="1" dirty="0" smtClean="0"/>
              <a:t>x</a:t>
            </a:r>
            <a:r>
              <a:rPr lang="sr-Latn-RS" dirty="0" smtClean="0"/>
              <a:t>* kako dodeliti klasu </a:t>
            </a:r>
            <a:r>
              <a:rPr lang="sr-Latn-RS" i="1" dirty="0" smtClean="0"/>
              <a:t>y</a:t>
            </a:r>
            <a:r>
              <a:rPr lang="sr-Latn-RS" dirty="0" smtClean="0"/>
              <a:t>*?</a:t>
            </a:r>
          </a:p>
          <a:p>
            <a:r>
              <a:rPr lang="sr-Latn-RS" dirty="0" smtClean="0"/>
              <a:t>Intuicija za rešenje</a:t>
            </a:r>
          </a:p>
          <a:p>
            <a:pPr lvl="1"/>
            <a:r>
              <a:rPr lang="sr-Latn-RS" dirty="0" smtClean="0"/>
              <a:t>Objekat je na nekin način predstavljen na računaru. Obično je u pitanju vektor bajtova koji opisujemo sa </a:t>
            </a:r>
            <a:r>
              <a:rPr lang="sr-Latn-RS" i="1" dirty="0" smtClean="0"/>
              <a:t>x</a:t>
            </a:r>
            <a:r>
              <a:rPr lang="sr-Latn-RS" i="1" baseline="-25000" dirty="0" smtClean="0"/>
              <a:t>i</a:t>
            </a:r>
            <a:r>
              <a:rPr lang="sr-Latn-RS" dirty="0" smtClean="0"/>
              <a:t>. </a:t>
            </a:r>
          </a:p>
          <a:p>
            <a:pPr lvl="2"/>
            <a:r>
              <a:rPr lang="sr-Latn-RS" dirty="0" smtClean="0"/>
              <a:t>Način predstavljanja definiše reprezentaciju.</a:t>
            </a:r>
          </a:p>
          <a:p>
            <a:pPr lvl="2"/>
            <a:r>
              <a:rPr lang="sr-Latn-RS" dirty="0" smtClean="0"/>
              <a:t>Moguće su različite reprezentacije.</a:t>
            </a:r>
          </a:p>
          <a:p>
            <a:pPr lvl="1"/>
            <a:r>
              <a:rPr lang="sr-Latn-RS" dirty="0" smtClean="0"/>
              <a:t>Da li postoji dobra mera razdaljine za taj način predstavljanja odnosno reprezentaciju? Euklidska ili Gausova razdaljina se najčešće koriste.</a:t>
            </a:r>
          </a:p>
          <a:p>
            <a:pPr lvl="1"/>
            <a:r>
              <a:rPr lang="sr-Latn-RS" dirty="0" smtClean="0"/>
              <a:t>Nađimo objekat </a:t>
            </a:r>
            <a:r>
              <a:rPr lang="sr-Latn-RS" i="1" dirty="0" smtClean="0"/>
              <a:t>x</a:t>
            </a:r>
            <a:r>
              <a:rPr lang="sr-Latn-RS" baseline="30000" dirty="0" smtClean="0"/>
              <a:t>+</a:t>
            </a:r>
            <a:r>
              <a:rPr lang="sr-Latn-RS" dirty="0" smtClean="0"/>
              <a:t> koji je najsličniji novom primeru </a:t>
            </a:r>
            <a:r>
              <a:rPr lang="sr-Latn-RS" i="1" dirty="0" smtClean="0"/>
              <a:t>x</a:t>
            </a:r>
            <a:r>
              <a:rPr lang="sr-Latn-RS" dirty="0" smtClean="0"/>
              <a:t>* i dodelimo novom primeru njegovu klasu </a:t>
            </a:r>
            <a:r>
              <a:rPr lang="sr-Latn-RS" i="1" dirty="0" smtClean="0"/>
              <a:t>y</a:t>
            </a:r>
            <a:r>
              <a:rPr lang="sr-Latn-RS" dirty="0" smtClean="0"/>
              <a:t>*=</a:t>
            </a:r>
            <a:r>
              <a:rPr lang="sr-Latn-RS" i="1" dirty="0" smtClean="0"/>
              <a:t>y</a:t>
            </a:r>
            <a:r>
              <a:rPr lang="sr-Latn-RS" baseline="30000" dirty="0" smtClean="0"/>
              <a:t>+</a:t>
            </a:r>
          </a:p>
          <a:p>
            <a:pPr lvl="2"/>
            <a:r>
              <a:rPr lang="sr-Latn-RS" dirty="0" smtClean="0"/>
              <a:t>Možemo naći nekoliko najbližih objekata </a:t>
            </a:r>
            <a:r>
              <a:rPr lang="en-US" dirty="0" smtClean="0"/>
              <a:t>[</a:t>
            </a:r>
            <a:r>
              <a:rPr lang="sr-Latn-RS" i="1" dirty="0" smtClean="0"/>
              <a:t>x</a:t>
            </a:r>
            <a:r>
              <a:rPr lang="sr-Latn-RS" i="1" baseline="-25000" dirty="0" smtClean="0"/>
              <a:t>1</a:t>
            </a:r>
            <a:r>
              <a:rPr lang="sr-Latn-RS" baseline="30000" dirty="0" smtClean="0"/>
              <a:t>+</a:t>
            </a:r>
            <a:r>
              <a:rPr lang="en-US" i="1" dirty="0" smtClean="0"/>
              <a:t>, </a:t>
            </a:r>
            <a:r>
              <a:rPr lang="sr-Latn-RS" i="1" dirty="0" smtClean="0"/>
              <a:t>x</a:t>
            </a:r>
            <a:r>
              <a:rPr lang="en-US" i="1" baseline="-25000" dirty="0" smtClean="0"/>
              <a:t>2</a:t>
            </a:r>
            <a:r>
              <a:rPr lang="sr-Latn-RS" baseline="30000" dirty="0" smtClean="0"/>
              <a:t>+</a:t>
            </a:r>
            <a:r>
              <a:rPr lang="en-US" dirty="0" smtClean="0"/>
              <a:t>,… </a:t>
            </a:r>
            <a:r>
              <a:rPr lang="sr-Latn-RS" i="1" dirty="0" smtClean="0"/>
              <a:t>x</a:t>
            </a:r>
            <a:r>
              <a:rPr lang="en-US" i="1" baseline="-25000" dirty="0" smtClean="0"/>
              <a:t>k</a:t>
            </a:r>
            <a:r>
              <a:rPr lang="sr-Latn-RS" baseline="30000" dirty="0" smtClean="0"/>
              <a:t>+ </a:t>
            </a:r>
            <a:r>
              <a:rPr lang="en-US" dirty="0" smtClean="0"/>
              <a:t>]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dodeliti</a:t>
            </a:r>
            <a:r>
              <a:rPr lang="sr-Latn-RS" dirty="0" smtClean="0"/>
              <a:t> </a:t>
            </a:r>
            <a:r>
              <a:rPr lang="sr-Latn-RS" dirty="0" smtClean="0"/>
              <a:t>naj zastupljeniju klasu novom primeru (videti </a:t>
            </a:r>
            <a:r>
              <a:rPr lang="sr-Latn-RS" i="1" dirty="0" smtClean="0"/>
              <a:t>k-nearest neighbor</a:t>
            </a:r>
            <a:r>
              <a:rPr lang="sr-Latn-RS" dirty="0" smtClean="0"/>
              <a:t>).</a:t>
            </a:r>
            <a:endParaRPr lang="sr-Latn-RS" baseline="30000" dirty="0" smtClean="0"/>
          </a:p>
          <a:p>
            <a:pPr lvl="1"/>
            <a:endParaRPr lang="sr-Latn-RS" dirty="0" smtClean="0"/>
          </a:p>
          <a:p>
            <a:pPr lvl="1"/>
            <a:endParaRPr lang="sr-Latn-R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K-NN Intuicija</a:t>
            </a:r>
            <a:endParaRPr kumimoji="0" lang="sr-Latn-RS" sz="4400" b="0" i="0" u="none" strike="noStrike" kern="1200" cap="none" spc="0" normalizeH="0" baseline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r-Latn-RS" sz="440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MU Serif" pitchFamily="2" charset="0"/>
                <a:ea typeface="CMU Serif" pitchFamily="2" charset="0"/>
                <a:cs typeface="CMU Serif" pitchFamily="2" charset="0"/>
              </a:rPr>
              <a:t>KNN Primer</a:t>
            </a:r>
            <a:endParaRPr kumimoji="0" lang="sr-Latn-RS" sz="4400" b="0" i="0" u="none" strike="noStrike" kern="1200" cap="none" spc="0" normalizeH="0" baseline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11864" t="6813" r="8475" b="6012"/>
          <a:stretch>
            <a:fillRect/>
          </a:stretch>
        </p:blipFill>
        <p:spPr bwMode="auto">
          <a:xfrm>
            <a:off x="105104" y="1143000"/>
            <a:ext cx="8933793" cy="55123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5181600" y="4572000"/>
            <a:ext cx="914400" cy="1676400"/>
          </a:xfrm>
          <a:prstGeom prst="straightConnector1">
            <a:avLst/>
          </a:prstGeom>
          <a:ln w="317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019800" y="5791200"/>
            <a:ext cx="1514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mtClean="0"/>
              <a:t>Nov primer </a:t>
            </a:r>
            <a:r>
              <a:rPr lang="sr-Latn-RS" smtClean="0"/>
              <a:t>x</a:t>
            </a:r>
            <a:r>
              <a:rPr lang="sr-Latn-RS" smtClean="0"/>
              <a:t>*</a:t>
            </a:r>
            <a:endParaRPr lang="sr-Latn-RS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4191000" y="4572000"/>
            <a:ext cx="685800" cy="1143000"/>
          </a:xfrm>
          <a:prstGeom prst="straightConnector1">
            <a:avLst/>
          </a:prstGeom>
          <a:ln w="317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95600" y="5638800"/>
            <a:ext cx="2393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mtClean="0"/>
              <a:t>10 </a:t>
            </a:r>
            <a:r>
              <a:rPr lang="sr-Latn-RS" smtClean="0"/>
              <a:t>najbližih primera </a:t>
            </a:r>
            <a:r>
              <a:rPr lang="sr-Latn-RS" smtClean="0"/>
              <a:t>u </a:t>
            </a:r>
            <a:r>
              <a:rPr lang="sr-Latn-RS" smtClean="0"/>
              <a:t>X</a:t>
            </a:r>
            <a:endParaRPr lang="sr-Latn-R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Rastojanje – sličnost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2069" t="13016" r="15815" b="20441"/>
          <a:stretch>
            <a:fillRect/>
          </a:stretch>
        </p:blipFill>
        <p:spPr bwMode="auto">
          <a:xfrm>
            <a:off x="495300" y="1628328"/>
            <a:ext cx="8153400" cy="4924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4267200" y="6488668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t-SNE – Laurens van </a:t>
            </a:r>
            <a:r>
              <a:rPr lang="en-US" dirty="0" err="1" smtClean="0">
                <a:hlinkClick r:id="rId3"/>
              </a:rPr>
              <a:t>der</a:t>
            </a:r>
            <a:r>
              <a:rPr lang="en-US" dirty="0" smtClean="0">
                <a:hlinkClick r:id="rId3"/>
              </a:rPr>
              <a:t> </a:t>
            </a:r>
            <a:r>
              <a:rPr lang="en-US" dirty="0" err="1" smtClean="0">
                <a:hlinkClick r:id="rId3"/>
              </a:rPr>
              <a:t>Maaten</a:t>
            </a:r>
            <a:r>
              <a:rPr lang="en-US" dirty="0" smtClean="0"/>
              <a:t>, MNIST</a:t>
            </a:r>
            <a:r>
              <a:rPr lang="sr-Latn-RS" dirty="0" smtClean="0"/>
              <a:t> 3 &amp; 8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Rastojanje – sličnost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22069" t="13771" r="15815" b="20425"/>
          <a:stretch>
            <a:fillRect/>
          </a:stretch>
        </p:blipFill>
        <p:spPr bwMode="auto">
          <a:xfrm>
            <a:off x="517813" y="1600200"/>
            <a:ext cx="8108375" cy="4848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4267200" y="6488668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t-SNE – Laurens van </a:t>
            </a:r>
            <a:r>
              <a:rPr lang="en-US" dirty="0" err="1" smtClean="0">
                <a:hlinkClick r:id="rId3"/>
              </a:rPr>
              <a:t>der</a:t>
            </a:r>
            <a:r>
              <a:rPr lang="en-US" dirty="0" smtClean="0">
                <a:hlinkClick r:id="rId3"/>
              </a:rPr>
              <a:t> </a:t>
            </a:r>
            <a:r>
              <a:rPr lang="en-US" dirty="0" err="1" smtClean="0">
                <a:hlinkClick r:id="rId3"/>
              </a:rPr>
              <a:t>Maaten</a:t>
            </a:r>
            <a:r>
              <a:rPr lang="en-US" dirty="0" smtClean="0"/>
              <a:t>, Faces in the wild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mtClean="0"/>
              <a:t>Rastojanje – sličnost</a:t>
            </a:r>
            <a:endParaRPr lang="sr-Latn-R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838200"/>
            <a:ext cx="7620000" cy="5711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2856562" y="6400800"/>
            <a:ext cx="383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 smtClean="0"/>
              <a:t>Tri grupe iz N, μ = (0,0),(-3,3),(3,3); σ=1</a:t>
            </a:r>
            <a:endParaRPr lang="sr-Latn-R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r="7500"/>
          <a:stretch>
            <a:fillRect/>
          </a:stretch>
        </p:blipFill>
        <p:spPr bwMode="auto">
          <a:xfrm>
            <a:off x="6324600" y="1219200"/>
            <a:ext cx="281940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6705600" y="3733800"/>
            <a:ext cx="21826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hlinkClick r:id="rId4"/>
              </a:rPr>
              <a:t>t-SNE – Laurens van </a:t>
            </a:r>
            <a:r>
              <a:rPr lang="en-US" sz="1200" dirty="0" err="1" smtClean="0">
                <a:hlinkClick r:id="rId4"/>
              </a:rPr>
              <a:t>der</a:t>
            </a:r>
            <a:r>
              <a:rPr lang="en-US" sz="1200" dirty="0" smtClean="0">
                <a:hlinkClick r:id="rId4"/>
              </a:rPr>
              <a:t> </a:t>
            </a:r>
            <a:r>
              <a:rPr lang="en-US" sz="1200" dirty="0" err="1" smtClean="0">
                <a:hlinkClick r:id="rId4"/>
              </a:rPr>
              <a:t>Maaten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Rastojanje – sličnost</a:t>
            </a:r>
            <a:endParaRPr lang="sr-Latn-RS" dirty="0"/>
          </a:p>
        </p:txBody>
      </p:sp>
      <p:sp>
        <p:nvSpPr>
          <p:cNvPr id="10" name="TextBox 9"/>
          <p:cNvSpPr txBox="1"/>
          <p:nvPr/>
        </p:nvSpPr>
        <p:spPr>
          <a:xfrm>
            <a:off x="4400769" y="5638800"/>
            <a:ext cx="4347664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sr-Latn-R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Štampamo true ako su vrednosti neko malo </a:t>
            </a:r>
            <a:endParaRPr lang="en-US" sz="1600" b="1" dirty="0" smtClean="0">
              <a:latin typeface="CMU Bright" pitchFamily="2" charset="0"/>
              <a:ea typeface="CMU Bright" pitchFamily="2" charset="0"/>
              <a:cs typeface="CMU Bright" pitchFamily="2" charset="0"/>
            </a:endParaRPr>
          </a:p>
          <a:p>
            <a:pPr algn="ctr"/>
            <a:r>
              <a:rPr lang="en-U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r</a:t>
            </a:r>
            <a:r>
              <a:rPr lang="sr-Latn-R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astojanje</a:t>
            </a:r>
            <a:r>
              <a:rPr lang="en-U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 </a:t>
            </a:r>
            <a:r>
              <a:rPr lang="sr-Latn-R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jedno od drugog</a:t>
            </a:r>
            <a:endParaRPr lang="en-US" sz="1600" b="1" dirty="0">
              <a:latin typeface="CMU Bright" pitchFamily="2" charset="0"/>
              <a:ea typeface="CMU Bright" pitchFamily="2" charset="0"/>
              <a:cs typeface="CMU Bright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15187" y="1905000"/>
            <a:ext cx="4113627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sr-Latn-R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Problemi iz numerike, zaokruživanje većih</a:t>
            </a:r>
            <a:br>
              <a:rPr lang="sr-Latn-R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</a:br>
            <a:r>
              <a:rPr lang="sr-Latn-R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tipova na manje</a:t>
            </a:r>
            <a:endParaRPr lang="sr-Latn-RS" sz="1600" b="1" dirty="0">
              <a:latin typeface="CMU Bright" pitchFamily="2" charset="0"/>
              <a:ea typeface="CMU Bright" pitchFamily="2" charset="0"/>
              <a:cs typeface="CMU Bright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178300" y="3342188"/>
            <a:ext cx="48768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public class JavaApplication1 {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static int i = (int) 1.1;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static float j = (float) 1.1;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public static void main(String [] args){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	if( (i - j )&lt;0.2){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	System.out.println("true");}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	else{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	System.out.println("false");};}}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3500" y="3257550"/>
            <a:ext cx="47244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public class JavaApplication1 {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static int i = (int) 1.1;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static float j = (float) 1.1;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public static void main(String [] args){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	if(i == j){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</a:t>
            </a:r>
            <a:r>
              <a:rPr lang="en-US" sz="1200" dirty="0" smtClean="0">
                <a:latin typeface="Consolas" pitchFamily="49" charset="0"/>
                <a:cs typeface="Courier New" pitchFamily="49" charset="0"/>
              </a:rPr>
              <a:t>	</a:t>
            </a:r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System.out.println("true");}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	else{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	</a:t>
            </a:r>
            <a:r>
              <a:rPr lang="en-US" sz="1200" dirty="0" smtClean="0">
                <a:latin typeface="Consolas" pitchFamily="49" charset="0"/>
                <a:cs typeface="Courier New" pitchFamily="49" charset="0"/>
              </a:rPr>
              <a:t>	</a:t>
            </a:r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System.out.println("false");};}}</a:t>
            </a:r>
            <a:endParaRPr lang="en-US" sz="1200" dirty="0" smtClean="0">
              <a:latin typeface="Consolas" pitchFamily="49" charset="0"/>
              <a:cs typeface="Courier New" pitchFamily="49" charset="0"/>
            </a:endParaRPr>
          </a:p>
          <a:p>
            <a:endParaRPr lang="sr-Latn-RS" sz="1200" dirty="0" smtClean="0">
              <a:latin typeface="Consolas" pitchFamily="49" charset="0"/>
              <a:cs typeface="Courier New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74685" y="5638800"/>
            <a:ext cx="2874505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sr-Latn-R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Štampamo true samo ako su</a:t>
            </a:r>
            <a:br>
              <a:rPr lang="sr-Latn-R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</a:br>
            <a:r>
              <a:rPr lang="sr-Latn-R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vrednosti </a:t>
            </a:r>
            <a:r>
              <a:rPr lang="en-US" sz="16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“==“</a:t>
            </a:r>
            <a:endParaRPr lang="en-US" sz="1600" b="1" dirty="0">
              <a:latin typeface="CMU Bright" pitchFamily="2" charset="0"/>
              <a:ea typeface="CMU Bright" pitchFamily="2" charset="0"/>
              <a:cs typeface="CMU Bright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Rastojanje – sličnost</a:t>
            </a:r>
            <a:endParaRPr lang="sr-Latn-RS" dirty="0"/>
          </a:p>
        </p:txBody>
      </p:sp>
      <p:sp>
        <p:nvSpPr>
          <p:cNvPr id="5" name="Rectangle 4"/>
          <p:cNvSpPr/>
          <p:nvPr/>
        </p:nvSpPr>
        <p:spPr>
          <a:xfrm>
            <a:off x="2819400" y="1295400"/>
            <a:ext cx="4343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RS" sz="1200" dirty="0" smtClean="0">
                <a:solidFill>
                  <a:srgbClr val="6699FF"/>
                </a:solidFill>
                <a:latin typeface="Consolas" pitchFamily="49" charset="0"/>
                <a:cs typeface="Courier New" pitchFamily="49" charset="0"/>
              </a:rPr>
              <a:t>String</a:t>
            </a:r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 a="</a:t>
            </a:r>
            <a:r>
              <a:rPr lang="sr-Latn-RS" sz="1200" dirty="0" smtClean="0">
                <a:solidFill>
                  <a:srgbClr val="C00000"/>
                </a:solidFill>
                <a:latin typeface="Consolas" pitchFamily="49" charset="0"/>
                <a:cs typeface="Courier New" pitchFamily="49" charset="0"/>
              </a:rPr>
              <a:t>milan ide u skolu</a:t>
            </a:r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";</a:t>
            </a:r>
          </a:p>
          <a:p>
            <a:r>
              <a:rPr lang="sr-Latn-RS" sz="1200" dirty="0" smtClean="0">
                <a:solidFill>
                  <a:srgbClr val="6699FF"/>
                </a:solidFill>
                <a:latin typeface="Consolas" pitchFamily="49" charset="0"/>
                <a:cs typeface="Courier New" pitchFamily="49" charset="0"/>
              </a:rPr>
              <a:t>String</a:t>
            </a:r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 b="</a:t>
            </a:r>
            <a:r>
              <a:rPr lang="sr-Latn-RS" sz="1200" dirty="0" smtClean="0">
                <a:solidFill>
                  <a:srgbClr val="C00000"/>
                </a:solidFill>
                <a:latin typeface="Consolas" pitchFamily="49" charset="0"/>
                <a:cs typeface="Courier New" pitchFamily="49" charset="0"/>
              </a:rPr>
              <a:t>milan ide </a:t>
            </a:r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";</a:t>
            </a:r>
          </a:p>
          <a:p>
            <a:r>
              <a:rPr lang="sr-Latn-RS" sz="1200" dirty="0" smtClean="0">
                <a:solidFill>
                  <a:srgbClr val="6699FF"/>
                </a:solidFill>
                <a:latin typeface="Consolas" pitchFamily="49" charset="0"/>
                <a:cs typeface="Courier New" pitchFamily="49" charset="0"/>
              </a:rPr>
              <a:t>String</a:t>
            </a:r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[] baza = { "</a:t>
            </a:r>
            <a:r>
              <a:rPr lang="sr-Latn-RS" sz="1200" dirty="0" smtClean="0">
                <a:solidFill>
                  <a:srgbClr val="C00000"/>
                </a:solidFill>
                <a:latin typeface="Consolas" pitchFamily="49" charset="0"/>
                <a:cs typeface="Courier New" pitchFamily="49" charset="0"/>
              </a:rPr>
              <a:t>u školu</a:t>
            </a:r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", </a:t>
            </a:r>
          </a:p>
          <a:p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                  "</a:t>
            </a:r>
            <a:r>
              <a:rPr lang="sr-Latn-RS" sz="1200" dirty="0" smtClean="0">
                <a:solidFill>
                  <a:srgbClr val="C00000"/>
                </a:solidFill>
                <a:latin typeface="Consolas" pitchFamily="49" charset="0"/>
                <a:cs typeface="Courier New" pitchFamily="49" charset="0"/>
              </a:rPr>
              <a:t>u obdanište</a:t>
            </a:r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", "</a:t>
            </a:r>
            <a:r>
              <a:rPr lang="sr-Latn-RS" sz="1200" dirty="0" smtClean="0">
                <a:solidFill>
                  <a:srgbClr val="C00000"/>
                </a:solidFill>
                <a:latin typeface="Consolas" pitchFamily="49" charset="0"/>
                <a:cs typeface="Courier New" pitchFamily="49" charset="0"/>
              </a:rPr>
              <a:t>na posao</a:t>
            </a:r>
            <a:r>
              <a:rPr lang="sr-Latn-RS" sz="1200" dirty="0" smtClean="0">
                <a:latin typeface="Consolas" pitchFamily="49" charset="0"/>
                <a:cs typeface="Courier New" pitchFamily="49" charset="0"/>
              </a:rPr>
              <a:t>" };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34000" y="2362200"/>
            <a:ext cx="1896673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sr-Latn-RS" sz="14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SOFT COMPUTING</a:t>
            </a:r>
            <a:endParaRPr lang="en-US" sz="1400" b="1" dirty="0">
              <a:latin typeface="CMU Bright" pitchFamily="2" charset="0"/>
              <a:ea typeface="CMU Bright" pitchFamily="2" charset="0"/>
              <a:cs typeface="CMU Bright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81600" y="5638800"/>
            <a:ext cx="2055371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sr-Latn-RS" sz="14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MOŽE I </a:t>
            </a:r>
            <a:r>
              <a:rPr lang="sr-Latn-RS" sz="1400" b="1" dirty="0" smtClean="0">
                <a:solidFill>
                  <a:srgbClr val="00B050"/>
                </a:solidFill>
                <a:latin typeface="CMU Bright" pitchFamily="2" charset="0"/>
                <a:ea typeface="CMU Bright" pitchFamily="2" charset="0"/>
                <a:cs typeface="CMU Bright" pitchFamily="2" charset="0"/>
              </a:rPr>
              <a:t>PRIBLIŽNO</a:t>
            </a:r>
            <a:r>
              <a:rPr lang="sr-Latn-RS" sz="14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!</a:t>
            </a:r>
            <a:endParaRPr lang="en-US" sz="1400" b="1" dirty="0">
              <a:latin typeface="CMU Bright" pitchFamily="2" charset="0"/>
              <a:ea typeface="CMU Bright" pitchFamily="2" charset="0"/>
              <a:cs typeface="CMU Bright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71600" y="2362200"/>
            <a:ext cx="1965603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sr-Latn-RS" sz="14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HARD COMPUTING</a:t>
            </a:r>
            <a:endParaRPr lang="en-US" sz="1400" b="1" dirty="0">
              <a:latin typeface="CMU Bright" pitchFamily="2" charset="0"/>
              <a:ea typeface="CMU Bright" pitchFamily="2" charset="0"/>
              <a:cs typeface="CMU Bright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343400" y="3238500"/>
            <a:ext cx="39243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RS" sz="1400" b="1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foreach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(</a:t>
            </a:r>
            <a:r>
              <a:rPr lang="sr-Latn-RS" sz="1400" b="1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string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t </a:t>
            </a:r>
            <a:r>
              <a:rPr lang="sr-Latn-RS" sz="1400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in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baza) {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 </a:t>
            </a:r>
            <a:r>
              <a:rPr lang="sr-Latn-RS" sz="1400" b="1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string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r = b + t;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 </a:t>
            </a:r>
            <a:r>
              <a:rPr lang="sr-Latn-RS" sz="1400" b="1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int d = </a:t>
            </a:r>
            <a:r>
              <a:rPr lang="sr-Latn-RS" sz="1400" b="1" dirty="0" smtClean="0">
                <a:solidFill>
                  <a:srgbClr val="C00000"/>
                </a:solidFill>
                <a:latin typeface="Consolas" pitchFamily="49" charset="0"/>
                <a:cs typeface="Courier New" pitchFamily="49" charset="0"/>
              </a:rPr>
              <a:t>LevenshteinDistance(r, a);</a:t>
            </a:r>
          </a:p>
          <a:p>
            <a:r>
              <a:rPr lang="sr-Latn-RS" sz="1400" b="1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  if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(d &lt;= 1) {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   </a:t>
            </a:r>
            <a:r>
              <a:rPr lang="sr-Latn-RS" sz="1400" dirty="0" smtClean="0">
                <a:solidFill>
                  <a:srgbClr val="6699FF"/>
                </a:solidFill>
                <a:latin typeface="Consolas" pitchFamily="49" charset="0"/>
                <a:cs typeface="Courier New" pitchFamily="49" charset="0"/>
              </a:rPr>
              <a:t>Console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.WriteLine(r);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   </a:t>
            </a:r>
            <a:r>
              <a:rPr lang="sr-Latn-RS" sz="1400" b="1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break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;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 }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83465" y="3323139"/>
            <a:ext cx="33909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RS" sz="1400" b="1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foreach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(</a:t>
            </a:r>
            <a:r>
              <a:rPr lang="sr-Latn-RS" sz="1400" b="1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string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t </a:t>
            </a:r>
            <a:r>
              <a:rPr lang="sr-Latn-RS" sz="1400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in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baza) {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 </a:t>
            </a:r>
            <a:r>
              <a:rPr lang="sr-Latn-RS" sz="1400" b="1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string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r = b + t;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 </a:t>
            </a:r>
            <a:r>
              <a:rPr lang="sr-Latn-RS" sz="1400" b="1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if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(r == a) {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   </a:t>
            </a:r>
            <a:r>
              <a:rPr lang="sr-Latn-RS" sz="1400" dirty="0" smtClean="0">
                <a:solidFill>
                  <a:srgbClr val="6699FF"/>
                </a:solidFill>
                <a:latin typeface="Consolas" pitchFamily="49" charset="0"/>
                <a:cs typeface="Courier New" pitchFamily="49" charset="0"/>
              </a:rPr>
              <a:t>Console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.WriteLine(r);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   </a:t>
            </a:r>
            <a:r>
              <a:rPr lang="sr-Latn-RS" sz="1400" b="1" dirty="0" smtClean="0">
                <a:solidFill>
                  <a:srgbClr val="0070C0"/>
                </a:solidFill>
                <a:latin typeface="Consolas" pitchFamily="49" charset="0"/>
                <a:cs typeface="Courier New" pitchFamily="49" charset="0"/>
              </a:rPr>
              <a:t>break</a:t>
            </a:r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;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  }</a:t>
            </a:r>
          </a:p>
          <a:p>
            <a:r>
              <a:rPr lang="sr-Latn-RS" sz="1400" dirty="0" smtClean="0">
                <a:latin typeface="Consolas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43000" y="5638800"/>
            <a:ext cx="229101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sr-Latn-RS" sz="14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SAMO AKO JE </a:t>
            </a:r>
            <a:r>
              <a:rPr lang="sr-Latn-RS" sz="1400" b="1" dirty="0" smtClean="0">
                <a:solidFill>
                  <a:srgbClr val="C00000"/>
                </a:solidFill>
                <a:latin typeface="CMU Bright" pitchFamily="2" charset="0"/>
                <a:ea typeface="CMU Bright" pitchFamily="2" charset="0"/>
                <a:cs typeface="CMU Bright" pitchFamily="2" charset="0"/>
              </a:rPr>
              <a:t>TAČNO</a:t>
            </a:r>
            <a:r>
              <a:rPr lang="sr-Latn-RS" sz="1400" b="1" dirty="0" smtClean="0">
                <a:latin typeface="CMU Bright" pitchFamily="2" charset="0"/>
                <a:ea typeface="CMU Bright" pitchFamily="2" charset="0"/>
                <a:cs typeface="CMU Bright" pitchFamily="2" charset="0"/>
              </a:rPr>
              <a:t>!</a:t>
            </a:r>
            <a:endParaRPr lang="en-US" sz="1400" b="1" dirty="0">
              <a:latin typeface="CMU Bright" pitchFamily="2" charset="0"/>
              <a:ea typeface="CMU Bright" pitchFamily="2" charset="0"/>
              <a:cs typeface="CMU Bright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1936</TotalTime>
  <Words>2609</Words>
  <Application>Microsoft Office PowerPoint</Application>
  <PresentationFormat>On-screen Show (4:3)</PresentationFormat>
  <Paragraphs>573</Paragraphs>
  <Slides>42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3" baseType="lpstr">
      <vt:lpstr>Office Theme</vt:lpstr>
      <vt:lpstr>Soft computing</vt:lpstr>
      <vt:lpstr>Rastojanje – sličnost</vt:lpstr>
      <vt:lpstr>Rastojanje – sličnost</vt:lpstr>
      <vt:lpstr>Rastojanje – sličnost</vt:lpstr>
      <vt:lpstr>Rastojanje – sličnost</vt:lpstr>
      <vt:lpstr>Rastojanje – sličnost</vt:lpstr>
      <vt:lpstr>Rastojanje – sličnost</vt:lpstr>
      <vt:lpstr>Rastojanje – sličnost</vt:lpstr>
      <vt:lpstr>Rastojanje – sličnost</vt:lpstr>
      <vt:lpstr>Slide 10</vt:lpstr>
      <vt:lpstr>Slide 11</vt:lpstr>
      <vt:lpstr>Približno poređenje stringova</vt:lpstr>
      <vt:lpstr>Hamming rastojanje</vt:lpstr>
      <vt:lpstr>Levenshtein rastojanje</vt:lpstr>
      <vt:lpstr>Slide 15</vt:lpstr>
      <vt:lpstr>Levenshtein rastojanje</vt:lpstr>
      <vt:lpstr>Levenshtein rastojanje</vt:lpstr>
      <vt:lpstr>Levenshtein rastojanje</vt:lpstr>
      <vt:lpstr>Levenshtein rastojanje</vt:lpstr>
      <vt:lpstr>Levenshtein rastojanje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Statistička analiza slike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</vt:vector>
  </TitlesOfParts>
  <Company>FTN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 computing</dc:title>
  <dc:creator>Vuk Malbasa</dc:creator>
  <cp:lastModifiedBy>Vuk Malbasa</cp:lastModifiedBy>
  <cp:revision>219</cp:revision>
  <dcterms:created xsi:type="dcterms:W3CDTF">2016-08-24T12:39:54Z</dcterms:created>
  <dcterms:modified xsi:type="dcterms:W3CDTF">2016-10-17T11:05:29Z</dcterms:modified>
</cp:coreProperties>
</file>

<file path=docProps/thumbnail.jpeg>
</file>